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58" r:id="rId5"/>
    <p:sldId id="260" r:id="rId6"/>
    <p:sldId id="259" r:id="rId7"/>
    <p:sldId id="262" r:id="rId8"/>
    <p:sldId id="263" r:id="rId9"/>
    <p:sldId id="274" r:id="rId10"/>
    <p:sldId id="264" r:id="rId11"/>
    <p:sldId id="265" r:id="rId12"/>
    <p:sldId id="266" r:id="rId13"/>
    <p:sldId id="267" r:id="rId14"/>
    <p:sldId id="269" r:id="rId15"/>
    <p:sldId id="270" r:id="rId16"/>
    <p:sldId id="271" r:id="rId17"/>
    <p:sldId id="273" r:id="rId18"/>
    <p:sldId id="268" r:id="rId1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E5F9"/>
    <a:srgbClr val="44F42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77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941BCE87-156B-4CFE-806C-A5675AE90903}" type="datetimeFigureOut">
              <a:rPr lang="es-ES" smtClean="0"/>
              <a:pPr/>
              <a:t>22/06/2025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5B36ED4-BE2A-4840-A679-5D5B3065DB12}"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41BCE87-156B-4CFE-806C-A5675AE90903}" type="datetimeFigureOut">
              <a:rPr lang="es-ES" smtClean="0"/>
              <a:pPr/>
              <a:t>22/06/2025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5B36ED4-BE2A-4840-A679-5D5B3065DB12}"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41BCE87-156B-4CFE-806C-A5675AE90903}" type="datetimeFigureOut">
              <a:rPr lang="es-ES" smtClean="0"/>
              <a:pPr/>
              <a:t>22/06/2025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5B36ED4-BE2A-4840-A679-5D5B3065DB12}"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41BCE87-156B-4CFE-806C-A5675AE90903}" type="datetimeFigureOut">
              <a:rPr lang="es-ES" smtClean="0"/>
              <a:pPr/>
              <a:t>22/06/2025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5B36ED4-BE2A-4840-A679-5D5B3065DB12}"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941BCE87-156B-4CFE-806C-A5675AE90903}" type="datetimeFigureOut">
              <a:rPr lang="es-ES" smtClean="0"/>
              <a:pPr/>
              <a:t>22/06/2025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5B36ED4-BE2A-4840-A679-5D5B3065DB12}"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941BCE87-156B-4CFE-806C-A5675AE90903}" type="datetimeFigureOut">
              <a:rPr lang="es-ES" smtClean="0"/>
              <a:pPr/>
              <a:t>22/06/2025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5B36ED4-BE2A-4840-A679-5D5B3065DB12}"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941BCE87-156B-4CFE-806C-A5675AE90903}" type="datetimeFigureOut">
              <a:rPr lang="es-ES" smtClean="0"/>
              <a:pPr/>
              <a:t>22/06/2025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35B36ED4-BE2A-4840-A679-5D5B3065DB12}"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941BCE87-156B-4CFE-806C-A5675AE90903}" type="datetimeFigureOut">
              <a:rPr lang="es-ES" smtClean="0"/>
              <a:pPr/>
              <a:t>22/06/2025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35B36ED4-BE2A-4840-A679-5D5B3065DB12}"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41BCE87-156B-4CFE-806C-A5675AE90903}" type="datetimeFigureOut">
              <a:rPr lang="es-ES" smtClean="0"/>
              <a:pPr/>
              <a:t>22/06/2025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35B36ED4-BE2A-4840-A679-5D5B3065DB12}"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41BCE87-156B-4CFE-806C-A5675AE90903}" type="datetimeFigureOut">
              <a:rPr lang="es-ES" smtClean="0"/>
              <a:pPr/>
              <a:t>22/06/2025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5B36ED4-BE2A-4840-A679-5D5B3065DB12}"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41BCE87-156B-4CFE-806C-A5675AE90903}" type="datetimeFigureOut">
              <a:rPr lang="es-ES" smtClean="0"/>
              <a:pPr/>
              <a:t>22/06/2025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5B36ED4-BE2A-4840-A679-5D5B3065DB12}"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1BCE87-156B-4CFE-806C-A5675AE90903}" type="datetimeFigureOut">
              <a:rPr lang="es-ES" smtClean="0"/>
              <a:pPr/>
              <a:t>22/06/2025</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B36ED4-BE2A-4840-A679-5D5B3065DB12}"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vimeo.com/728361493"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PC013660.JPG"/>
          <p:cNvPicPr>
            <a:picLocks noChangeAspect="1"/>
          </p:cNvPicPr>
          <p:nvPr/>
        </p:nvPicPr>
        <p:blipFill>
          <a:blip r:embed="rId2" cstate="print"/>
          <a:stretch>
            <a:fillRect/>
          </a:stretch>
        </p:blipFill>
        <p:spPr>
          <a:xfrm>
            <a:off x="0" y="0"/>
            <a:ext cx="9144000" cy="6858000"/>
          </a:xfrm>
          <a:prstGeom prst="rect">
            <a:avLst/>
          </a:prstGeom>
        </p:spPr>
      </p:pic>
      <p:pic>
        <p:nvPicPr>
          <p:cNvPr id="10" name="Picture 3"/>
          <p:cNvPicPr>
            <a:picLocks noChangeAspect="1"/>
          </p:cNvPicPr>
          <p:nvPr/>
        </p:nvPicPr>
        <p:blipFill>
          <a:blip r:embed="rId3" cstate="print"/>
          <a:srcRect/>
          <a:stretch>
            <a:fillRect/>
          </a:stretch>
        </p:blipFill>
        <p:spPr>
          <a:xfrm>
            <a:off x="6516216" y="116632"/>
            <a:ext cx="2448272" cy="364180"/>
          </a:xfrm>
          <a:prstGeom prst="rect">
            <a:avLst/>
          </a:prstGeom>
        </p:spPr>
      </p:pic>
      <p:sp>
        <p:nvSpPr>
          <p:cNvPr id="9" name="8 Rectángulo redondeado"/>
          <p:cNvSpPr/>
          <p:nvPr/>
        </p:nvSpPr>
        <p:spPr>
          <a:xfrm>
            <a:off x="0" y="5229200"/>
            <a:ext cx="7020272" cy="720080"/>
          </a:xfrm>
          <a:prstGeom prst="roundRect">
            <a:avLst/>
          </a:prstGeom>
          <a:solidFill>
            <a:srgbClr val="27E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200" dirty="0" smtClean="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rPr>
              <a:t>CURSO DE INSTRUCTOR DE BUCEO PADI – 2025</a:t>
            </a:r>
          </a:p>
          <a:p>
            <a:r>
              <a:rPr lang="es-ES" sz="2200" dirty="0" smtClean="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rPr>
              <a:t>PASIÓN POR LOS OCEANOS</a:t>
            </a:r>
            <a:endParaRPr lang="es-ES" sz="2200" dirty="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endParaRPr>
          </a:p>
        </p:txBody>
      </p:sp>
      <p:sp>
        <p:nvSpPr>
          <p:cNvPr id="11" name="10 Rectángulo"/>
          <p:cNvSpPr/>
          <p:nvPr/>
        </p:nvSpPr>
        <p:spPr>
          <a:xfrm>
            <a:off x="6732240" y="5229200"/>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3" name="12 Rectángulo"/>
          <p:cNvSpPr/>
          <p:nvPr/>
        </p:nvSpPr>
        <p:spPr>
          <a:xfrm>
            <a:off x="6444208" y="5229200"/>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4" name="13 Rectángulo"/>
          <p:cNvSpPr/>
          <p:nvPr/>
        </p:nvSpPr>
        <p:spPr>
          <a:xfrm>
            <a:off x="6228184" y="5229200"/>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907704" y="0"/>
            <a:ext cx="7236296"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ts val="1950"/>
              </a:spcAft>
            </a:pPr>
            <a:endParaRPr kumimoji="0" lang="es-ES" b="0" i="0" u="none" strike="noStrike" cap="none" normalizeH="0" baseline="0" dirty="0" smtClean="0">
              <a:ln>
                <a:noFill/>
              </a:ln>
              <a:solidFill>
                <a:srgbClr val="404040"/>
              </a:solidFill>
              <a:effectLst/>
              <a:latin typeface="Ubuntu" charset="0"/>
              <a:cs typeface="Arial" pitchFamily="34" charset="0"/>
            </a:endParaRPr>
          </a:p>
        </p:txBody>
      </p:sp>
      <p:sp>
        <p:nvSpPr>
          <p:cNvPr id="5" name="4 CuadroTexto"/>
          <p:cNvSpPr txBox="1"/>
          <p:nvPr/>
        </p:nvSpPr>
        <p:spPr>
          <a:xfrm>
            <a:off x="2195736" y="1484784"/>
            <a:ext cx="6840760" cy="2062103"/>
          </a:xfrm>
          <a:prstGeom prst="rect">
            <a:avLst/>
          </a:prstGeom>
          <a:noFill/>
        </p:spPr>
        <p:txBody>
          <a:bodyPr wrap="square" rtlCol="0">
            <a:spAutoFit/>
          </a:bodyPr>
          <a:lstStyle/>
          <a:p>
            <a:pPr algn="just"/>
            <a:r>
              <a:rPr lang="es-ES" sz="1600" b="1" dirty="0" smtClean="0">
                <a:solidFill>
                  <a:schemeClr val="bg1">
                    <a:lumMod val="95000"/>
                  </a:schemeClr>
                </a:solidFill>
                <a:latin typeface="Aharoni" pitchFamily="2" charset="-79"/>
                <a:cs typeface="Aharoni" pitchFamily="2" charset="-79"/>
              </a:rPr>
              <a:t>Al final del temario o actividades del día , comienzan las horas de estudio dirigido y las clases individuales a aquellos que necesiten reforzar conocimientos y aclarar dudas, siempre bajo la tutela del Course Director. </a:t>
            </a:r>
          </a:p>
          <a:p>
            <a:pPr algn="ctr"/>
            <a:endParaRPr lang="es-ES" sz="1600" b="1" dirty="0" smtClean="0">
              <a:solidFill>
                <a:schemeClr val="bg1">
                  <a:lumMod val="95000"/>
                </a:schemeClr>
              </a:solidFill>
              <a:latin typeface="Aharoni" pitchFamily="2" charset="-79"/>
              <a:cs typeface="Aharoni" pitchFamily="2" charset="-79"/>
            </a:endParaRPr>
          </a:p>
          <a:p>
            <a:pPr algn="ctr"/>
            <a:endParaRPr lang="es-ES" sz="1600" b="1" dirty="0" smtClean="0">
              <a:solidFill>
                <a:srgbClr val="27E5F9"/>
              </a:solidFill>
              <a:latin typeface="Aharoni" pitchFamily="2" charset="-79"/>
              <a:cs typeface="Aharoni" pitchFamily="2" charset="-79"/>
            </a:endParaRPr>
          </a:p>
          <a:p>
            <a:pPr algn="ctr"/>
            <a:r>
              <a:rPr lang="es-ES" sz="1600" b="1" dirty="0" smtClean="0">
                <a:solidFill>
                  <a:srgbClr val="27E5F9"/>
                </a:solidFill>
                <a:latin typeface="Aharoni" pitchFamily="2" charset="-79"/>
                <a:cs typeface="Aharoni" pitchFamily="2" charset="-79"/>
              </a:rPr>
              <a:t>Lo más importante es que  estas clases son GRATUITAS. </a:t>
            </a:r>
            <a:endParaRPr lang="es-ES" sz="1600" dirty="0" smtClean="0">
              <a:solidFill>
                <a:srgbClr val="27E5F9"/>
              </a:solidFill>
              <a:latin typeface="Aharoni" pitchFamily="2" charset="-79"/>
              <a:cs typeface="Aharoni" pitchFamily="2" charset="-79"/>
            </a:endParaRPr>
          </a:p>
          <a:p>
            <a:pPr algn="just"/>
            <a:endParaRPr lang="es-ES" sz="1600" dirty="0">
              <a:solidFill>
                <a:schemeClr val="bg1">
                  <a:lumMod val="95000"/>
                </a:schemeClr>
              </a:solidFill>
              <a:latin typeface="Aharoni" pitchFamily="2" charset="-79"/>
              <a:cs typeface="Aharoni" pitchFamily="2" charset="-79"/>
            </a:endParaRPr>
          </a:p>
        </p:txBody>
      </p:sp>
      <p:sp>
        <p:nvSpPr>
          <p:cNvPr id="6" name="5 CuadroTexto"/>
          <p:cNvSpPr txBox="1"/>
          <p:nvPr/>
        </p:nvSpPr>
        <p:spPr>
          <a:xfrm>
            <a:off x="2231232" y="3645024"/>
            <a:ext cx="6912768" cy="3046988"/>
          </a:xfrm>
          <a:prstGeom prst="rect">
            <a:avLst/>
          </a:prstGeom>
          <a:noFill/>
        </p:spPr>
        <p:txBody>
          <a:bodyPr wrap="square" rtlCol="0">
            <a:spAutoFit/>
          </a:bodyPr>
          <a:lstStyle/>
          <a:p>
            <a:r>
              <a:rPr lang="es-ES" sz="1600" dirty="0" smtClean="0">
                <a:solidFill>
                  <a:schemeClr val="bg1"/>
                </a:solidFill>
                <a:latin typeface="Aharoni" pitchFamily="2" charset="-79"/>
                <a:cs typeface="Aharoni" pitchFamily="2" charset="-79"/>
              </a:rPr>
              <a:t>Si bien los cursos son intensivos, el clima de estudio es tranquilo y relajado.  Los de-</a:t>
            </a:r>
            <a:r>
              <a:rPr lang="es-ES" sz="1600" dirty="0" err="1" smtClean="0">
                <a:solidFill>
                  <a:schemeClr val="bg1"/>
                </a:solidFill>
                <a:latin typeface="Aharoni" pitchFamily="2" charset="-79"/>
                <a:cs typeface="Aharoni" pitchFamily="2" charset="-79"/>
              </a:rPr>
              <a:t>briefings</a:t>
            </a:r>
            <a:r>
              <a:rPr lang="es-ES" sz="1600" dirty="0" smtClean="0">
                <a:solidFill>
                  <a:schemeClr val="bg1"/>
                </a:solidFill>
                <a:latin typeface="Aharoni" pitchFamily="2" charset="-79"/>
                <a:cs typeface="Aharoni" pitchFamily="2" charset="-79"/>
              </a:rPr>
              <a:t> solemos realizarlos en la terraza junto al mar, cafecito mediante.</a:t>
            </a:r>
          </a:p>
          <a:p>
            <a:endParaRPr lang="es-ES" sz="1600" dirty="0" smtClean="0">
              <a:solidFill>
                <a:schemeClr val="bg1"/>
              </a:solidFill>
              <a:latin typeface="Aharoni" pitchFamily="2" charset="-79"/>
              <a:cs typeface="Aharoni" pitchFamily="2" charset="-79"/>
            </a:endParaRPr>
          </a:p>
          <a:p>
            <a:pPr algn="just"/>
            <a:r>
              <a:rPr lang="es-ES" sz="1600" dirty="0" smtClean="0">
                <a:solidFill>
                  <a:schemeClr val="bg1"/>
                </a:solidFill>
                <a:latin typeface="Aharoni" pitchFamily="2" charset="-79"/>
                <a:cs typeface="Aharoni" pitchFamily="2" charset="-79"/>
              </a:rPr>
              <a:t>Las aguas confinadas se realizan en una piscina cubierta. Las aguas abiertas se realizan en las calas cercanas al Centro de buceo, en áreas naturales a las que accedemos con nuestra embarcación. </a:t>
            </a:r>
          </a:p>
          <a:p>
            <a:pPr algn="just"/>
            <a:endParaRPr lang="es-ES" sz="1600" b="1" dirty="0" smtClean="0">
              <a:solidFill>
                <a:schemeClr val="bg1"/>
              </a:solidFill>
              <a:latin typeface="Aharoni" pitchFamily="2" charset="-79"/>
              <a:cs typeface="Aharoni" pitchFamily="2" charset="-79"/>
            </a:endParaRPr>
          </a:p>
          <a:p>
            <a:pPr algn="just"/>
            <a:r>
              <a:rPr lang="es-ES" sz="1600" b="1" dirty="0" smtClean="0">
                <a:solidFill>
                  <a:schemeClr val="bg1"/>
                </a:solidFill>
                <a:latin typeface="Aharoni" pitchFamily="2" charset="-79"/>
                <a:cs typeface="Aharoni" pitchFamily="2" charset="-79"/>
              </a:rPr>
              <a:t>Aguadulce tiene un clima semidesértico por lo que aún en invierno el sol calienta mucho durante las horas centrales del día. El agua oscila según la época del año entre los 28 (Agosto) y 15ºC (Febrero)</a:t>
            </a:r>
            <a:endParaRPr lang="es-ES" sz="1600" dirty="0" smtClean="0">
              <a:solidFill>
                <a:schemeClr val="bg1"/>
              </a:solidFill>
              <a:latin typeface="Aharoni" pitchFamily="2" charset="-79"/>
              <a:cs typeface="Aharoni" pitchFamily="2" charset="-79"/>
            </a:endParaRPr>
          </a:p>
          <a:p>
            <a:r>
              <a:rPr lang="es-ES" sz="1600" dirty="0" smtClean="0">
                <a:solidFill>
                  <a:schemeClr val="bg1"/>
                </a:solidFill>
                <a:latin typeface="Aharoni" pitchFamily="2" charset="-79"/>
                <a:cs typeface="Aharoni" pitchFamily="2" charset="-79"/>
              </a:rPr>
              <a:t>.</a:t>
            </a:r>
            <a:endParaRPr lang="es-ES" sz="1600" dirty="0">
              <a:solidFill>
                <a:schemeClr val="bg1"/>
              </a:solidFill>
              <a:latin typeface="Aharoni" pitchFamily="2" charset="-79"/>
              <a:cs typeface="Aharoni" pitchFamily="2" charset="-79"/>
            </a:endParaRPr>
          </a:p>
        </p:txBody>
      </p:sp>
      <p:pic>
        <p:nvPicPr>
          <p:cNvPr id="7" name="6 Imagen" descr="idcs.jpg"/>
          <p:cNvPicPr>
            <a:picLocks noChangeAspect="1"/>
          </p:cNvPicPr>
          <p:nvPr/>
        </p:nvPicPr>
        <p:blipFill>
          <a:blip r:embed="rId2" cstate="print"/>
          <a:stretch>
            <a:fillRect/>
          </a:stretch>
        </p:blipFill>
        <p:spPr>
          <a:xfrm>
            <a:off x="1" y="0"/>
            <a:ext cx="2123728" cy="6858000"/>
          </a:xfrm>
          <a:prstGeom prst="rect">
            <a:avLst/>
          </a:prstGeom>
        </p:spPr>
      </p:pic>
      <p:sp>
        <p:nvSpPr>
          <p:cNvPr id="8" name="7 CuadroTexto"/>
          <p:cNvSpPr txBox="1"/>
          <p:nvPr/>
        </p:nvSpPr>
        <p:spPr>
          <a:xfrm>
            <a:off x="0" y="260648"/>
            <a:ext cx="7596336" cy="461665"/>
          </a:xfrm>
          <a:prstGeom prst="rect">
            <a:avLst/>
          </a:prstGeom>
          <a:solidFill>
            <a:srgbClr val="27E5F9"/>
          </a:solidFill>
          <a:ln>
            <a:noFill/>
          </a:ln>
        </p:spPr>
        <p:txBody>
          <a:bodyPr wrap="square" rtlCol="0">
            <a:spAutoFit/>
          </a:bodyPr>
          <a:lstStyle/>
          <a:p>
            <a:r>
              <a:rPr lang="es-ES" sz="2400" dirty="0" smtClean="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rPr>
              <a:t>EL CURSO DE INSTRUCTOR</a:t>
            </a:r>
            <a:endParaRPr lang="es-ES" sz="2400" dirty="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endParaRPr>
          </a:p>
        </p:txBody>
      </p:sp>
      <p:sp>
        <p:nvSpPr>
          <p:cNvPr id="9" name="8 Rectángulo"/>
          <p:cNvSpPr/>
          <p:nvPr/>
        </p:nvSpPr>
        <p:spPr>
          <a:xfrm>
            <a:off x="7308304" y="0"/>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0" name="9 Rectángulo"/>
          <p:cNvSpPr/>
          <p:nvPr/>
        </p:nvSpPr>
        <p:spPr>
          <a:xfrm>
            <a:off x="7020272" y="0"/>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1" name="10 Rectángulo"/>
          <p:cNvSpPr/>
          <p:nvPr/>
        </p:nvSpPr>
        <p:spPr>
          <a:xfrm>
            <a:off x="6804248" y="72008"/>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907704" y="0"/>
            <a:ext cx="7236296"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ts val="1950"/>
              </a:spcAft>
            </a:pPr>
            <a:endParaRPr kumimoji="0" lang="es-ES" b="0" i="0" u="none" strike="noStrike" cap="none" normalizeH="0" baseline="0" dirty="0" smtClean="0">
              <a:ln>
                <a:noFill/>
              </a:ln>
              <a:solidFill>
                <a:srgbClr val="404040"/>
              </a:solidFill>
              <a:effectLst/>
              <a:latin typeface="Ubuntu" charset="0"/>
              <a:cs typeface="Arial" pitchFamily="34" charset="0"/>
            </a:endParaRPr>
          </a:p>
        </p:txBody>
      </p:sp>
      <p:cxnSp>
        <p:nvCxnSpPr>
          <p:cNvPr id="10" name="9 Conector recto"/>
          <p:cNvCxnSpPr/>
          <p:nvPr/>
        </p:nvCxnSpPr>
        <p:spPr>
          <a:xfrm>
            <a:off x="2195736" y="764704"/>
            <a:ext cx="4104456" cy="0"/>
          </a:xfrm>
          <a:prstGeom prst="line">
            <a:avLst/>
          </a:prstGeom>
          <a:ln w="19050">
            <a:solidFill>
              <a:srgbClr val="27E5F9"/>
            </a:solidFill>
          </a:ln>
        </p:spPr>
        <p:style>
          <a:lnRef idx="1">
            <a:schemeClr val="accent1"/>
          </a:lnRef>
          <a:fillRef idx="0">
            <a:schemeClr val="accent1"/>
          </a:fillRef>
          <a:effectRef idx="0">
            <a:schemeClr val="accent1"/>
          </a:effectRef>
          <a:fontRef idx="minor">
            <a:schemeClr val="tx1"/>
          </a:fontRef>
        </p:style>
      </p:cxnSp>
      <p:sp>
        <p:nvSpPr>
          <p:cNvPr id="12" name="11 CuadroTexto"/>
          <p:cNvSpPr txBox="1"/>
          <p:nvPr/>
        </p:nvSpPr>
        <p:spPr>
          <a:xfrm>
            <a:off x="2267744" y="1052736"/>
            <a:ext cx="6480720" cy="1938992"/>
          </a:xfrm>
          <a:prstGeom prst="rect">
            <a:avLst/>
          </a:prstGeom>
          <a:noFill/>
        </p:spPr>
        <p:txBody>
          <a:bodyPr wrap="square" rtlCol="0">
            <a:spAutoFit/>
          </a:bodyPr>
          <a:lstStyle/>
          <a:p>
            <a:pPr algn="just" fontAlgn="base"/>
            <a:r>
              <a:rPr lang="es-ES" sz="1600" b="1" dirty="0" smtClean="0">
                <a:solidFill>
                  <a:schemeClr val="bg1"/>
                </a:solidFill>
                <a:latin typeface="Aharoni" pitchFamily="2" charset="-79"/>
                <a:cs typeface="Aharoni" pitchFamily="2" charset="-79"/>
              </a:rPr>
              <a:t>En este vídeo puedes ver las instalaciones, aunque cada día mejoran un poco más. Cien metros cuadrados a tu disposición.</a:t>
            </a:r>
          </a:p>
          <a:p>
            <a:pPr algn="just" fontAlgn="base"/>
            <a:endParaRPr lang="es-ES" sz="1600" b="1" dirty="0" smtClean="0">
              <a:solidFill>
                <a:schemeClr val="bg1"/>
              </a:solidFill>
              <a:latin typeface="Aharoni" pitchFamily="2" charset="-79"/>
              <a:cs typeface="Aharoni" pitchFamily="2" charset="-79"/>
            </a:endParaRPr>
          </a:p>
          <a:p>
            <a:pPr algn="ctr" fontAlgn="base"/>
            <a:r>
              <a:rPr lang="es-ES" sz="2400" b="1" u="sng" dirty="0" smtClean="0">
                <a:solidFill>
                  <a:schemeClr val="bg1">
                    <a:lumMod val="95000"/>
                  </a:schemeClr>
                </a:solidFill>
                <a:latin typeface="Aharoni" pitchFamily="2" charset="-79"/>
                <a:cs typeface="Aharoni" pitchFamily="2" charset="-79"/>
                <a:hlinkClick r:id="rId2"/>
              </a:rPr>
              <a:t>https://vimeo.com/728361493</a:t>
            </a:r>
            <a:endParaRPr lang="es-ES" sz="2400" b="1" u="sng" dirty="0" smtClean="0">
              <a:solidFill>
                <a:schemeClr val="bg1">
                  <a:lumMod val="95000"/>
                </a:schemeClr>
              </a:solidFill>
              <a:latin typeface="Aharoni" pitchFamily="2" charset="-79"/>
              <a:cs typeface="Aharoni" pitchFamily="2" charset="-79"/>
            </a:endParaRPr>
          </a:p>
          <a:p>
            <a:pPr algn="just" fontAlgn="base"/>
            <a:endParaRPr lang="es-ES" sz="2400" b="1" u="sng" dirty="0" smtClean="0">
              <a:solidFill>
                <a:schemeClr val="bg1">
                  <a:lumMod val="95000"/>
                </a:schemeClr>
              </a:solidFill>
              <a:latin typeface="Aharoni" pitchFamily="2" charset="-79"/>
              <a:cs typeface="Aharoni" pitchFamily="2" charset="-79"/>
            </a:endParaRPr>
          </a:p>
          <a:p>
            <a:pPr algn="just" fontAlgn="base"/>
            <a:endParaRPr lang="es-ES" sz="2400" b="1" u="sng" dirty="0" smtClean="0">
              <a:solidFill>
                <a:schemeClr val="bg1">
                  <a:lumMod val="95000"/>
                </a:schemeClr>
              </a:solidFill>
              <a:latin typeface="Aharoni" pitchFamily="2" charset="-79"/>
              <a:cs typeface="Aharoni" pitchFamily="2" charset="-79"/>
            </a:endParaRPr>
          </a:p>
        </p:txBody>
      </p:sp>
      <p:sp>
        <p:nvSpPr>
          <p:cNvPr id="13" name="12 CuadroTexto"/>
          <p:cNvSpPr txBox="1"/>
          <p:nvPr/>
        </p:nvSpPr>
        <p:spPr>
          <a:xfrm>
            <a:off x="2195736" y="2420888"/>
            <a:ext cx="6552728" cy="3847207"/>
          </a:xfrm>
          <a:prstGeom prst="rect">
            <a:avLst/>
          </a:prstGeom>
          <a:noFill/>
        </p:spPr>
        <p:txBody>
          <a:bodyPr wrap="square" rtlCol="0">
            <a:spAutoFit/>
          </a:bodyPr>
          <a:lstStyle/>
          <a:p>
            <a:pPr algn="just" fontAlgn="base"/>
            <a:r>
              <a:rPr lang="es-ES" sz="1600" dirty="0" smtClean="0">
                <a:solidFill>
                  <a:schemeClr val="bg1"/>
                </a:solidFill>
                <a:latin typeface="Aharoni" pitchFamily="2" charset="-79"/>
                <a:cs typeface="Aharoni" pitchFamily="2" charset="-79"/>
              </a:rPr>
              <a:t>Tres grandes terrazas, una de ellas con toldos para resguardarnos del viento mientras desarmamos y endulzamos los equipos en invierno,  una zona de carga, una amplia recepción, zona húmeda para cambiarse y dejar equipo, zona de equipos, y un aula para </a:t>
            </a:r>
            <a:r>
              <a:rPr lang="es-ES" sz="2000" dirty="0" smtClean="0">
                <a:solidFill>
                  <a:schemeClr val="bg1"/>
                </a:solidFill>
                <a:latin typeface="Aharoni" pitchFamily="2" charset="-79"/>
                <a:cs typeface="Aharoni" pitchFamily="2" charset="-79"/>
              </a:rPr>
              <a:t>12</a:t>
            </a:r>
            <a:r>
              <a:rPr lang="es-ES" sz="1600" dirty="0" smtClean="0">
                <a:solidFill>
                  <a:schemeClr val="bg1"/>
                </a:solidFill>
                <a:latin typeface="Aharoni" pitchFamily="2" charset="-79"/>
                <a:cs typeface="Aharoni" pitchFamily="2" charset="-79"/>
              </a:rPr>
              <a:t> alumnos.</a:t>
            </a:r>
          </a:p>
          <a:p>
            <a:pPr algn="just" fontAlgn="base"/>
            <a:endParaRPr lang="es-ES" sz="1600" dirty="0" smtClean="0">
              <a:solidFill>
                <a:schemeClr val="bg1"/>
              </a:solidFill>
              <a:latin typeface="Aharoni" pitchFamily="2" charset="-79"/>
              <a:cs typeface="Aharoni" pitchFamily="2" charset="-79"/>
            </a:endParaRPr>
          </a:p>
          <a:p>
            <a:pPr algn="just" fontAlgn="base"/>
            <a:r>
              <a:rPr lang="es-ES" sz="1600" dirty="0" smtClean="0">
                <a:solidFill>
                  <a:schemeClr val="bg1"/>
                </a:solidFill>
                <a:latin typeface="Aharoni" pitchFamily="2" charset="-79"/>
                <a:cs typeface="Aharoni" pitchFamily="2" charset="-79"/>
              </a:rPr>
              <a:t>Además disponemos de dos vestuarios (hombre/ mujer) que tienen 4 duchas de agua caliente/fría cada uno,  muy amplios y cómodos. </a:t>
            </a:r>
          </a:p>
          <a:p>
            <a:pPr algn="just" fontAlgn="base"/>
            <a:endParaRPr lang="es-ES" sz="1600" dirty="0" smtClean="0">
              <a:solidFill>
                <a:schemeClr val="bg1"/>
              </a:solidFill>
              <a:latin typeface="Aharoni" pitchFamily="2" charset="-79"/>
              <a:cs typeface="Aharoni" pitchFamily="2" charset="-79"/>
            </a:endParaRPr>
          </a:p>
          <a:p>
            <a:pPr algn="just" fontAlgn="base"/>
            <a:endParaRPr lang="es-ES" sz="1600" dirty="0" smtClean="0">
              <a:solidFill>
                <a:schemeClr val="bg1"/>
              </a:solidFill>
              <a:latin typeface="Aharoni" pitchFamily="2" charset="-79"/>
              <a:cs typeface="Aharoni" pitchFamily="2" charset="-79"/>
            </a:endParaRPr>
          </a:p>
          <a:p>
            <a:pPr algn="ctr" fontAlgn="base"/>
            <a:r>
              <a:rPr lang="es-ES" sz="1600" dirty="0" smtClean="0">
                <a:solidFill>
                  <a:srgbClr val="27E5F9"/>
                </a:solidFill>
                <a:latin typeface="Aharoni" pitchFamily="2" charset="-79"/>
                <a:cs typeface="Aharoni" pitchFamily="2" charset="-79"/>
              </a:rPr>
              <a:t>Nuestro centro se encuentra en una zona tranquila por lo que  podrás estudiar con comodidad.  El aula está mirando al puerto deportivo, es muy luminosa y fresca.</a:t>
            </a:r>
          </a:p>
          <a:p>
            <a:endParaRPr lang="es-ES" sz="1600" dirty="0"/>
          </a:p>
        </p:txBody>
      </p:sp>
      <p:pic>
        <p:nvPicPr>
          <p:cNvPr id="1027" name="Picture 3"/>
          <p:cNvPicPr>
            <a:picLocks noChangeAspect="1" noChangeArrowheads="1"/>
          </p:cNvPicPr>
          <p:nvPr/>
        </p:nvPicPr>
        <p:blipFill>
          <a:blip r:embed="rId3" cstate="print"/>
          <a:srcRect/>
          <a:stretch>
            <a:fillRect/>
          </a:stretch>
        </p:blipFill>
        <p:spPr bwMode="auto">
          <a:xfrm>
            <a:off x="0" y="0"/>
            <a:ext cx="1979712" cy="6858000"/>
          </a:xfrm>
          <a:prstGeom prst="rect">
            <a:avLst/>
          </a:prstGeom>
          <a:noFill/>
          <a:ln w="9525">
            <a:noFill/>
            <a:miter lim="800000"/>
            <a:headEnd/>
            <a:tailEnd/>
          </a:ln>
        </p:spPr>
      </p:pic>
      <p:sp>
        <p:nvSpPr>
          <p:cNvPr id="8" name="7 CuadroTexto"/>
          <p:cNvSpPr txBox="1"/>
          <p:nvPr/>
        </p:nvSpPr>
        <p:spPr>
          <a:xfrm>
            <a:off x="0" y="332656"/>
            <a:ext cx="7596336" cy="461665"/>
          </a:xfrm>
          <a:prstGeom prst="rect">
            <a:avLst/>
          </a:prstGeom>
          <a:solidFill>
            <a:srgbClr val="27E5F9"/>
          </a:solidFill>
          <a:ln>
            <a:noFill/>
          </a:ln>
        </p:spPr>
        <p:txBody>
          <a:bodyPr wrap="square" rtlCol="0">
            <a:spAutoFit/>
          </a:bodyPr>
          <a:lstStyle/>
          <a:p>
            <a:r>
              <a:rPr lang="es-ES" sz="2400" dirty="0" smtClean="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rPr>
              <a:t>LAS INSTALACIONES</a:t>
            </a:r>
            <a:endParaRPr lang="es-ES" sz="2400" dirty="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endParaRPr>
          </a:p>
        </p:txBody>
      </p:sp>
      <p:sp>
        <p:nvSpPr>
          <p:cNvPr id="9" name="8 Rectángulo"/>
          <p:cNvSpPr/>
          <p:nvPr/>
        </p:nvSpPr>
        <p:spPr>
          <a:xfrm>
            <a:off x="7308304" y="188640"/>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4" name="13 Rectángulo"/>
          <p:cNvSpPr/>
          <p:nvPr/>
        </p:nvSpPr>
        <p:spPr>
          <a:xfrm>
            <a:off x="7020272" y="188640"/>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5" name="14 Rectángulo"/>
          <p:cNvSpPr/>
          <p:nvPr/>
        </p:nvSpPr>
        <p:spPr>
          <a:xfrm>
            <a:off x="6804248" y="260648"/>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cxnSp>
        <p:nvCxnSpPr>
          <p:cNvPr id="16" name="15 Conector recto"/>
          <p:cNvCxnSpPr/>
          <p:nvPr/>
        </p:nvCxnSpPr>
        <p:spPr>
          <a:xfrm>
            <a:off x="3131840" y="908720"/>
            <a:ext cx="5184576" cy="0"/>
          </a:xfrm>
          <a:prstGeom prst="line">
            <a:avLst/>
          </a:prstGeom>
          <a:ln w="19050">
            <a:solidFill>
              <a:srgbClr val="27E5F9"/>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7380312"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ts val="1950"/>
              </a:spcAft>
            </a:pPr>
            <a:endParaRPr kumimoji="0" lang="es-ES" b="0" i="0" u="none" strike="noStrike" cap="none" normalizeH="0" baseline="0" dirty="0" smtClean="0">
              <a:ln>
                <a:noFill/>
              </a:ln>
              <a:solidFill>
                <a:srgbClr val="404040"/>
              </a:solidFill>
              <a:effectLst/>
              <a:latin typeface="Ubuntu" charset="0"/>
              <a:cs typeface="Arial" pitchFamily="34" charset="0"/>
            </a:endParaRPr>
          </a:p>
        </p:txBody>
      </p:sp>
      <p:sp>
        <p:nvSpPr>
          <p:cNvPr id="11" name="10 CuadroTexto"/>
          <p:cNvSpPr txBox="1"/>
          <p:nvPr/>
        </p:nvSpPr>
        <p:spPr>
          <a:xfrm>
            <a:off x="0" y="1484784"/>
            <a:ext cx="6840760" cy="1200329"/>
          </a:xfrm>
          <a:prstGeom prst="rect">
            <a:avLst/>
          </a:prstGeom>
          <a:noFill/>
        </p:spPr>
        <p:txBody>
          <a:bodyPr wrap="square" rtlCol="0">
            <a:spAutoFit/>
          </a:bodyPr>
          <a:lstStyle/>
          <a:p>
            <a:pPr algn="ctr"/>
            <a:r>
              <a:rPr lang="es-ES" dirty="0" smtClean="0">
                <a:solidFill>
                  <a:schemeClr val="bg1"/>
                </a:solidFill>
                <a:latin typeface="Aharoni" pitchFamily="2" charset="-79"/>
                <a:cs typeface="Aharoni" pitchFamily="2" charset="-79"/>
              </a:rPr>
              <a:t>Hemos diseñado tres Packs formativos para que puedas elegir el que mejor se adapte a tus necesidades. Además cada pack incluye servicios gratuitos antes, durante y después del IDC , incluso cuando ya seas Instructor</a:t>
            </a:r>
            <a:endParaRPr lang="es-ES" dirty="0">
              <a:solidFill>
                <a:schemeClr val="bg1"/>
              </a:solidFill>
              <a:latin typeface="Aharoni" pitchFamily="2" charset="-79"/>
              <a:cs typeface="Aharoni" pitchFamily="2" charset="-79"/>
            </a:endParaRPr>
          </a:p>
        </p:txBody>
      </p:sp>
      <p:sp>
        <p:nvSpPr>
          <p:cNvPr id="12" name="11 CuadroTexto"/>
          <p:cNvSpPr txBox="1"/>
          <p:nvPr/>
        </p:nvSpPr>
        <p:spPr>
          <a:xfrm>
            <a:off x="323528" y="3068960"/>
            <a:ext cx="6408712" cy="3416320"/>
          </a:xfrm>
          <a:prstGeom prst="rect">
            <a:avLst/>
          </a:prstGeom>
          <a:noFill/>
        </p:spPr>
        <p:txBody>
          <a:bodyPr wrap="square" rtlCol="0">
            <a:spAutoFit/>
          </a:bodyPr>
          <a:lstStyle/>
          <a:p>
            <a:r>
              <a:rPr lang="es-ES" dirty="0" smtClean="0">
                <a:solidFill>
                  <a:srgbClr val="27E5F9"/>
                </a:solidFill>
                <a:latin typeface="Aharoni" pitchFamily="2" charset="-79"/>
                <a:cs typeface="Aharoni" pitchFamily="2" charset="-79"/>
              </a:rPr>
              <a:t>BASICO</a:t>
            </a:r>
          </a:p>
          <a:p>
            <a:r>
              <a:rPr lang="es-ES" dirty="0" smtClean="0">
                <a:solidFill>
                  <a:schemeClr val="bg1"/>
                </a:solidFill>
                <a:latin typeface="Aharoni" pitchFamily="2" charset="-79"/>
                <a:cs typeface="Aharoni" pitchFamily="2" charset="-79"/>
              </a:rPr>
              <a:t>Destinado fundamentalmente a quienes solo desean obtener la titulación de PADI </a:t>
            </a:r>
            <a:r>
              <a:rPr lang="es-ES" dirty="0" err="1" smtClean="0">
                <a:solidFill>
                  <a:schemeClr val="bg1"/>
                </a:solidFill>
                <a:latin typeface="Aharoni" pitchFamily="2" charset="-79"/>
                <a:cs typeface="Aharoni" pitchFamily="2" charset="-79"/>
              </a:rPr>
              <a:t>Scuba</a:t>
            </a:r>
            <a:r>
              <a:rPr lang="es-ES" dirty="0" smtClean="0">
                <a:solidFill>
                  <a:schemeClr val="bg1"/>
                </a:solidFill>
                <a:latin typeface="Aharoni" pitchFamily="2" charset="-79"/>
                <a:cs typeface="Aharoni" pitchFamily="2" charset="-79"/>
              </a:rPr>
              <a:t> Instructor.</a:t>
            </a:r>
          </a:p>
          <a:p>
            <a:endParaRPr lang="es-ES" dirty="0" smtClean="0">
              <a:solidFill>
                <a:schemeClr val="bg1"/>
              </a:solidFill>
              <a:latin typeface="Aharoni" pitchFamily="2" charset="-79"/>
              <a:cs typeface="Aharoni" pitchFamily="2" charset="-79"/>
            </a:endParaRPr>
          </a:p>
          <a:p>
            <a:r>
              <a:rPr lang="es-ES" dirty="0" smtClean="0">
                <a:solidFill>
                  <a:srgbClr val="27E5F9"/>
                </a:solidFill>
                <a:latin typeface="Aharoni" pitchFamily="2" charset="-79"/>
                <a:cs typeface="Aharoni" pitchFamily="2" charset="-79"/>
              </a:rPr>
              <a:t>PLUS</a:t>
            </a:r>
          </a:p>
          <a:p>
            <a:r>
              <a:rPr lang="es-ES" dirty="0" smtClean="0">
                <a:solidFill>
                  <a:schemeClr val="bg1"/>
                </a:solidFill>
                <a:latin typeface="Aharoni" pitchFamily="2" charset="-79"/>
                <a:cs typeface="Aharoni" pitchFamily="2" charset="-79"/>
              </a:rPr>
              <a:t>Destinado a aquellos que además de su formación básica también desean formación en alguna Especialidad y ayuda para el alojamiento.</a:t>
            </a:r>
          </a:p>
          <a:p>
            <a:endParaRPr lang="es-ES" dirty="0" smtClean="0">
              <a:solidFill>
                <a:schemeClr val="bg1"/>
              </a:solidFill>
              <a:latin typeface="Aharoni" pitchFamily="2" charset="-79"/>
              <a:cs typeface="Aharoni" pitchFamily="2" charset="-79"/>
            </a:endParaRPr>
          </a:p>
          <a:p>
            <a:r>
              <a:rPr lang="es-ES" dirty="0" smtClean="0">
                <a:solidFill>
                  <a:srgbClr val="27E5F9"/>
                </a:solidFill>
                <a:latin typeface="Aharoni" pitchFamily="2" charset="-79"/>
                <a:cs typeface="Aharoni" pitchFamily="2" charset="-79"/>
              </a:rPr>
              <a:t>GOLD</a:t>
            </a:r>
          </a:p>
          <a:p>
            <a:r>
              <a:rPr lang="es-ES" dirty="0" smtClean="0">
                <a:solidFill>
                  <a:schemeClr val="bg1"/>
                </a:solidFill>
                <a:latin typeface="Aharoni" pitchFamily="2" charset="-79"/>
                <a:cs typeface="Aharoni" pitchFamily="2" charset="-79"/>
              </a:rPr>
              <a:t>Destinado a aquellos que buscan además la formación para calificar como </a:t>
            </a:r>
            <a:r>
              <a:rPr lang="es-ES" dirty="0" err="1" smtClean="0">
                <a:solidFill>
                  <a:schemeClr val="bg1"/>
                </a:solidFill>
                <a:latin typeface="Aharoni" pitchFamily="2" charset="-79"/>
                <a:cs typeface="Aharoni" pitchFamily="2" charset="-79"/>
              </a:rPr>
              <a:t>Master</a:t>
            </a:r>
            <a:r>
              <a:rPr lang="es-ES" dirty="0" smtClean="0">
                <a:solidFill>
                  <a:schemeClr val="bg1"/>
                </a:solidFill>
                <a:latin typeface="Aharoni" pitchFamily="2" charset="-79"/>
                <a:cs typeface="Aharoni" pitchFamily="2" charset="-79"/>
              </a:rPr>
              <a:t> </a:t>
            </a:r>
            <a:r>
              <a:rPr lang="es-ES" dirty="0" err="1" smtClean="0">
                <a:solidFill>
                  <a:schemeClr val="bg1"/>
                </a:solidFill>
                <a:latin typeface="Aharoni" pitchFamily="2" charset="-79"/>
                <a:cs typeface="Aharoni" pitchFamily="2" charset="-79"/>
              </a:rPr>
              <a:t>Scuba</a:t>
            </a:r>
            <a:r>
              <a:rPr lang="es-ES" dirty="0" smtClean="0">
                <a:solidFill>
                  <a:schemeClr val="bg1"/>
                </a:solidFill>
                <a:latin typeface="Aharoni" pitchFamily="2" charset="-79"/>
                <a:cs typeface="Aharoni" pitchFamily="2" charset="-79"/>
              </a:rPr>
              <a:t> Diver </a:t>
            </a:r>
            <a:r>
              <a:rPr lang="es-ES" dirty="0" err="1" smtClean="0">
                <a:solidFill>
                  <a:schemeClr val="bg1"/>
                </a:solidFill>
                <a:latin typeface="Aharoni" pitchFamily="2" charset="-79"/>
                <a:cs typeface="Aharoni" pitchFamily="2" charset="-79"/>
              </a:rPr>
              <a:t>Trainer</a:t>
            </a:r>
            <a:r>
              <a:rPr lang="es-ES" dirty="0" smtClean="0">
                <a:solidFill>
                  <a:schemeClr val="bg1"/>
                </a:solidFill>
                <a:latin typeface="Aharoni" pitchFamily="2" charset="-79"/>
                <a:cs typeface="Aharoni" pitchFamily="2" charset="-79"/>
              </a:rPr>
              <a:t>.</a:t>
            </a:r>
            <a:endParaRPr lang="es-ES" dirty="0">
              <a:solidFill>
                <a:schemeClr val="bg1"/>
              </a:solidFill>
              <a:latin typeface="Aharoni" pitchFamily="2" charset="-79"/>
              <a:cs typeface="Aharoni" pitchFamily="2" charset="-79"/>
            </a:endParaRPr>
          </a:p>
        </p:txBody>
      </p:sp>
      <p:pic>
        <p:nvPicPr>
          <p:cNvPr id="2051" name="Picture 3"/>
          <p:cNvPicPr>
            <a:picLocks noChangeAspect="1" noChangeArrowheads="1"/>
          </p:cNvPicPr>
          <p:nvPr/>
        </p:nvPicPr>
        <p:blipFill>
          <a:blip r:embed="rId2" cstate="print"/>
          <a:srcRect/>
          <a:stretch>
            <a:fillRect/>
          </a:stretch>
        </p:blipFill>
        <p:spPr bwMode="auto">
          <a:xfrm>
            <a:off x="6804248" y="0"/>
            <a:ext cx="2339752" cy="6858000"/>
          </a:xfrm>
          <a:prstGeom prst="rect">
            <a:avLst/>
          </a:prstGeom>
          <a:noFill/>
          <a:ln w="9525">
            <a:noFill/>
            <a:miter lim="800000"/>
            <a:headEnd/>
            <a:tailEnd/>
          </a:ln>
        </p:spPr>
      </p:pic>
      <p:sp>
        <p:nvSpPr>
          <p:cNvPr id="8" name="7 CuadroTexto"/>
          <p:cNvSpPr txBox="1"/>
          <p:nvPr/>
        </p:nvSpPr>
        <p:spPr>
          <a:xfrm>
            <a:off x="0" y="332656"/>
            <a:ext cx="6516216" cy="461665"/>
          </a:xfrm>
          <a:prstGeom prst="rect">
            <a:avLst/>
          </a:prstGeom>
          <a:solidFill>
            <a:srgbClr val="27E5F9"/>
          </a:solidFill>
          <a:ln>
            <a:noFill/>
          </a:ln>
        </p:spPr>
        <p:txBody>
          <a:bodyPr wrap="square" rtlCol="0">
            <a:spAutoFit/>
          </a:bodyPr>
          <a:lstStyle/>
          <a:p>
            <a:r>
              <a:rPr lang="es-ES" sz="2400" dirty="0" smtClean="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rPr>
              <a:t> TE OFRECEMOS</a:t>
            </a:r>
            <a:endParaRPr lang="es-ES" sz="2400" dirty="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endParaRPr>
          </a:p>
        </p:txBody>
      </p:sp>
      <p:sp>
        <p:nvSpPr>
          <p:cNvPr id="9" name="8 Rectángulo"/>
          <p:cNvSpPr/>
          <p:nvPr/>
        </p:nvSpPr>
        <p:spPr>
          <a:xfrm>
            <a:off x="6228184" y="116632"/>
            <a:ext cx="61769"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0" name="9 Rectángulo"/>
          <p:cNvSpPr/>
          <p:nvPr/>
        </p:nvSpPr>
        <p:spPr>
          <a:xfrm>
            <a:off x="6012160" y="116632"/>
            <a:ext cx="61769"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3" name="12 Rectángulo"/>
          <p:cNvSpPr/>
          <p:nvPr/>
        </p:nvSpPr>
        <p:spPr>
          <a:xfrm>
            <a:off x="5796136" y="188640"/>
            <a:ext cx="61769"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cxnSp>
        <p:nvCxnSpPr>
          <p:cNvPr id="14" name="13 Conector recto"/>
          <p:cNvCxnSpPr/>
          <p:nvPr/>
        </p:nvCxnSpPr>
        <p:spPr>
          <a:xfrm>
            <a:off x="2555776" y="908720"/>
            <a:ext cx="4447383" cy="0"/>
          </a:xfrm>
          <a:prstGeom prst="line">
            <a:avLst/>
          </a:prstGeom>
          <a:ln w="19050">
            <a:solidFill>
              <a:srgbClr val="27E5F9"/>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63688" y="0"/>
            <a:ext cx="7380312"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ts val="1950"/>
              </a:spcAft>
            </a:pPr>
            <a:endParaRPr kumimoji="0" lang="es-ES" b="0" i="0" u="none" strike="noStrike" cap="none" normalizeH="0" baseline="0" dirty="0" smtClean="0">
              <a:ln>
                <a:noFill/>
              </a:ln>
              <a:solidFill>
                <a:srgbClr val="404040"/>
              </a:solidFill>
              <a:effectLst/>
              <a:latin typeface="Ubuntu" charset="0"/>
              <a:cs typeface="Arial" pitchFamily="34" charset="0"/>
            </a:endParaRPr>
          </a:p>
        </p:txBody>
      </p:sp>
      <p:sp>
        <p:nvSpPr>
          <p:cNvPr id="11" name="10 CuadroTexto"/>
          <p:cNvSpPr txBox="1"/>
          <p:nvPr/>
        </p:nvSpPr>
        <p:spPr>
          <a:xfrm>
            <a:off x="1907704" y="836712"/>
            <a:ext cx="7092280" cy="892552"/>
          </a:xfrm>
          <a:prstGeom prst="rect">
            <a:avLst/>
          </a:prstGeom>
          <a:no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haroni" pitchFamily="2" charset="-79"/>
                <a:cs typeface="Aharoni" pitchFamily="2" charset="-79"/>
              </a:rPr>
              <a:t>GRATIS </a:t>
            </a:r>
          </a:p>
          <a:p>
            <a:pPr algn="ctr"/>
            <a:r>
              <a:rPr lang="es-E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haroni" pitchFamily="2" charset="-79"/>
                <a:cs typeface="Aharoni" pitchFamily="2" charset="-79"/>
              </a:rPr>
              <a:t>EN TODOS LOS PACKS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haroni" pitchFamily="2" charset="-79"/>
              <a:cs typeface="Aharoni" pitchFamily="2" charset="-79"/>
            </a:endParaRPr>
          </a:p>
        </p:txBody>
      </p:sp>
      <p:sp>
        <p:nvSpPr>
          <p:cNvPr id="8" name="7 CuadroTexto"/>
          <p:cNvSpPr txBox="1"/>
          <p:nvPr/>
        </p:nvSpPr>
        <p:spPr>
          <a:xfrm>
            <a:off x="1979712" y="1700808"/>
            <a:ext cx="7056784" cy="6786473"/>
          </a:xfrm>
          <a:prstGeom prst="rect">
            <a:avLst/>
          </a:prstGeom>
          <a:noFill/>
        </p:spPr>
        <p:txBody>
          <a:bodyPr wrap="square" rtlCol="0">
            <a:spAutoFit/>
          </a:bodyPr>
          <a:lstStyle/>
          <a:p>
            <a:pPr>
              <a:lnSpc>
                <a:spcPct val="150000"/>
              </a:lnSpc>
              <a:buFont typeface="Arial" pitchFamily="34" charset="0"/>
              <a:buChar char="•"/>
            </a:pPr>
            <a:r>
              <a:rPr lang="es-ES" sz="1400" dirty="0" smtClean="0">
                <a:solidFill>
                  <a:schemeClr val="bg1">
                    <a:lumMod val="95000"/>
                  </a:schemeClr>
                </a:solidFill>
                <a:latin typeface="Aharoni" pitchFamily="2" charset="-79"/>
                <a:cs typeface="Aharoni" pitchFamily="2" charset="-79"/>
              </a:rPr>
              <a:t>Curso de </a:t>
            </a:r>
            <a:r>
              <a:rPr lang="es-ES" sz="1400" dirty="0" smtClean="0">
                <a:solidFill>
                  <a:schemeClr val="bg1"/>
                </a:solidFill>
                <a:latin typeface="Aharoni" pitchFamily="2" charset="-79"/>
                <a:cs typeface="Aharoni" pitchFamily="2" charset="-79"/>
              </a:rPr>
              <a:t>Especialidad Instructor de </a:t>
            </a:r>
            <a:r>
              <a:rPr lang="es-ES" sz="1400" dirty="0" err="1" smtClean="0">
                <a:solidFill>
                  <a:schemeClr val="bg1"/>
                </a:solidFill>
                <a:latin typeface="Aharoni" pitchFamily="2" charset="-79"/>
                <a:cs typeface="Aharoni" pitchFamily="2" charset="-79"/>
              </a:rPr>
              <a:t>Oxygen</a:t>
            </a:r>
            <a:r>
              <a:rPr lang="es-ES" sz="1400" dirty="0" smtClean="0">
                <a:solidFill>
                  <a:schemeClr val="bg1"/>
                </a:solidFill>
                <a:latin typeface="Aharoni" pitchFamily="2" charset="-79"/>
                <a:cs typeface="Aharoni" pitchFamily="2" charset="-79"/>
              </a:rPr>
              <a:t> </a:t>
            </a:r>
            <a:r>
              <a:rPr lang="es-ES" sz="1400" dirty="0" err="1" smtClean="0">
                <a:solidFill>
                  <a:schemeClr val="bg1"/>
                </a:solidFill>
                <a:latin typeface="Aharoni" pitchFamily="2" charset="-79"/>
                <a:cs typeface="Aharoni" pitchFamily="2" charset="-79"/>
              </a:rPr>
              <a:t>Provider</a:t>
            </a:r>
            <a:r>
              <a:rPr lang="es-ES" sz="1400" dirty="0" smtClean="0">
                <a:solidFill>
                  <a:schemeClr val="bg1"/>
                </a:solidFill>
                <a:latin typeface="Aharoni" pitchFamily="2" charset="-79"/>
                <a:cs typeface="Aharoni" pitchFamily="2" charset="-79"/>
              </a:rPr>
              <a:t>                                        </a:t>
            </a:r>
            <a:r>
              <a:rPr lang="es-ES" sz="800" dirty="0" smtClean="0">
                <a:solidFill>
                  <a:schemeClr val="bg1"/>
                </a:solidFill>
                <a:latin typeface="Aharoni" pitchFamily="2" charset="-79"/>
                <a:cs typeface="Aharoni" pitchFamily="2" charset="-79"/>
              </a:rPr>
              <a:t>                (no incluye las tasas de afiliación a PADI, que deberás pagar directamente a PADI como miembro)</a:t>
            </a:r>
          </a:p>
          <a:p>
            <a:pPr>
              <a:lnSpc>
                <a:spcPct val="150000"/>
              </a:lnSpc>
              <a:buFont typeface="Arial" pitchFamily="34" charset="0"/>
              <a:buChar char="•"/>
            </a:pPr>
            <a:r>
              <a:rPr lang="es-ES" sz="1400" dirty="0" smtClean="0">
                <a:solidFill>
                  <a:schemeClr val="bg1">
                    <a:lumMod val="95000"/>
                  </a:schemeClr>
                </a:solidFill>
                <a:latin typeface="Aharoni" pitchFamily="2" charset="-79"/>
                <a:cs typeface="Aharoni" pitchFamily="2" charset="-79"/>
              </a:rPr>
              <a:t>Tres Tutorías </a:t>
            </a:r>
            <a:r>
              <a:rPr lang="es-ES" sz="1400" dirty="0" err="1" smtClean="0">
                <a:solidFill>
                  <a:schemeClr val="bg1">
                    <a:lumMod val="95000"/>
                  </a:schemeClr>
                </a:solidFill>
                <a:latin typeface="Aharoni" pitchFamily="2" charset="-79"/>
                <a:cs typeface="Aharoni" pitchFamily="2" charset="-79"/>
              </a:rPr>
              <a:t>on</a:t>
            </a:r>
            <a:r>
              <a:rPr lang="es-ES" sz="1400" dirty="0" smtClean="0">
                <a:solidFill>
                  <a:schemeClr val="bg1">
                    <a:lumMod val="95000"/>
                  </a:schemeClr>
                </a:solidFill>
                <a:latin typeface="Aharoni" pitchFamily="2" charset="-79"/>
                <a:cs typeface="Aharoni" pitchFamily="2" charset="-79"/>
              </a:rPr>
              <a:t> line antes del curso por videoconferencia.</a:t>
            </a:r>
          </a:p>
          <a:p>
            <a:pPr>
              <a:lnSpc>
                <a:spcPct val="150000"/>
              </a:lnSpc>
              <a:buFont typeface="Arial" pitchFamily="34" charset="0"/>
              <a:buChar char="•"/>
            </a:pPr>
            <a:r>
              <a:rPr lang="es-ES" sz="1400" dirty="0" smtClean="0">
                <a:solidFill>
                  <a:schemeClr val="bg1">
                    <a:lumMod val="95000"/>
                  </a:schemeClr>
                </a:solidFill>
                <a:latin typeface="Aharoni" pitchFamily="2" charset="-79"/>
                <a:cs typeface="Aharoni" pitchFamily="2" charset="-79"/>
              </a:rPr>
              <a:t>Tutorías personalizadas durante el curso después de hora.</a:t>
            </a:r>
          </a:p>
          <a:p>
            <a:pPr>
              <a:lnSpc>
                <a:spcPct val="150000"/>
              </a:lnSpc>
              <a:buFont typeface="Arial" pitchFamily="34" charset="0"/>
              <a:buChar char="•"/>
            </a:pPr>
            <a:r>
              <a:rPr lang="es-ES" sz="1400" dirty="0" smtClean="0">
                <a:solidFill>
                  <a:schemeClr val="bg1">
                    <a:lumMod val="95000"/>
                  </a:schemeClr>
                </a:solidFill>
                <a:latin typeface="Aharoni" pitchFamily="2" charset="-79"/>
                <a:cs typeface="Aharoni" pitchFamily="2" charset="-79"/>
              </a:rPr>
              <a:t>Si no tienes equipo de buceo podrás utilizar el de la escuela.</a:t>
            </a:r>
          </a:p>
          <a:p>
            <a:pPr>
              <a:lnSpc>
                <a:spcPct val="150000"/>
              </a:lnSpc>
              <a:buFont typeface="Arial" pitchFamily="34" charset="0"/>
              <a:buChar char="•"/>
            </a:pPr>
            <a:r>
              <a:rPr lang="es-ES" sz="1400" dirty="0" smtClean="0">
                <a:solidFill>
                  <a:schemeClr val="bg1">
                    <a:lumMod val="95000"/>
                  </a:schemeClr>
                </a:solidFill>
                <a:latin typeface="Aharoni" pitchFamily="2" charset="-79"/>
                <a:cs typeface="Aharoni" pitchFamily="2" charset="-79"/>
              </a:rPr>
              <a:t>Bebidas calientes (te, café, </a:t>
            </a:r>
            <a:r>
              <a:rPr lang="es-ES" sz="1400" dirty="0" err="1" smtClean="0">
                <a:solidFill>
                  <a:schemeClr val="bg1">
                    <a:lumMod val="95000"/>
                  </a:schemeClr>
                </a:solidFill>
                <a:latin typeface="Aharoni" pitchFamily="2" charset="-79"/>
                <a:cs typeface="Aharoni" pitchFamily="2" charset="-79"/>
              </a:rPr>
              <a:t>chocolatada</a:t>
            </a:r>
            <a:r>
              <a:rPr lang="es-ES" sz="1400" dirty="0" smtClean="0">
                <a:solidFill>
                  <a:schemeClr val="bg1">
                    <a:lumMod val="95000"/>
                  </a:schemeClr>
                </a:solidFill>
                <a:latin typeface="Aharoni" pitchFamily="2" charset="-79"/>
                <a:cs typeface="Aharoni" pitchFamily="2" charset="-79"/>
              </a:rPr>
              <a:t>) o refrescos, galletas, palomitas y otras sorpresas durante todo el curso.</a:t>
            </a:r>
          </a:p>
          <a:p>
            <a:pPr>
              <a:lnSpc>
                <a:spcPct val="150000"/>
              </a:lnSpc>
              <a:buFont typeface="Arial" pitchFamily="34" charset="0"/>
              <a:buChar char="•"/>
            </a:pPr>
            <a:r>
              <a:rPr lang="es-ES" sz="1400" dirty="0" smtClean="0">
                <a:solidFill>
                  <a:schemeClr val="bg1">
                    <a:lumMod val="95000"/>
                  </a:schemeClr>
                </a:solidFill>
                <a:latin typeface="Aharoni" pitchFamily="2" charset="-79"/>
                <a:cs typeface="Aharoni" pitchFamily="2" charset="-79"/>
              </a:rPr>
              <a:t>Desplazamientos a la piscina y zonas de buceo desde embarcación.</a:t>
            </a:r>
          </a:p>
          <a:p>
            <a:pPr>
              <a:lnSpc>
                <a:spcPct val="150000"/>
              </a:lnSpc>
              <a:buFont typeface="Arial" pitchFamily="34" charset="0"/>
              <a:buChar char="•"/>
            </a:pPr>
            <a:r>
              <a:rPr lang="es-ES" sz="1400" dirty="0" smtClean="0">
                <a:solidFill>
                  <a:schemeClr val="bg1">
                    <a:lumMod val="95000"/>
                  </a:schemeClr>
                </a:solidFill>
                <a:latin typeface="Aharoni" pitchFamily="2" charset="-79"/>
                <a:cs typeface="Aharoni" pitchFamily="2" charset="-79"/>
              </a:rPr>
              <a:t>Uso de la cocina: Microondas, refrigerador, calentador.</a:t>
            </a:r>
          </a:p>
          <a:p>
            <a:pPr>
              <a:lnSpc>
                <a:spcPct val="150000"/>
              </a:lnSpc>
              <a:buFont typeface="Arial" pitchFamily="34" charset="0"/>
              <a:buChar char="•"/>
            </a:pPr>
            <a:r>
              <a:rPr lang="es-ES" sz="1400" dirty="0" err="1" smtClean="0">
                <a:solidFill>
                  <a:schemeClr val="bg1">
                    <a:lumMod val="95000"/>
                  </a:schemeClr>
                </a:solidFill>
                <a:latin typeface="Aharoni" pitchFamily="2" charset="-79"/>
                <a:cs typeface="Aharoni" pitchFamily="2" charset="-79"/>
              </a:rPr>
              <a:t>Wi</a:t>
            </a:r>
            <a:r>
              <a:rPr lang="es-ES" sz="1400" dirty="0" smtClean="0">
                <a:solidFill>
                  <a:schemeClr val="bg1">
                    <a:lumMod val="95000"/>
                  </a:schemeClr>
                </a:solidFill>
                <a:latin typeface="Aharoni" pitchFamily="2" charset="-79"/>
                <a:cs typeface="Aharoni" pitchFamily="2" charset="-79"/>
              </a:rPr>
              <a:t> fi gratuito. </a:t>
            </a:r>
          </a:p>
          <a:p>
            <a:pPr>
              <a:lnSpc>
                <a:spcPct val="150000"/>
              </a:lnSpc>
              <a:buFont typeface="Arial" pitchFamily="34" charset="0"/>
              <a:buChar char="•"/>
            </a:pPr>
            <a:r>
              <a:rPr lang="es-ES" sz="1400" dirty="0" smtClean="0">
                <a:solidFill>
                  <a:schemeClr val="bg1">
                    <a:lumMod val="95000"/>
                  </a:schemeClr>
                </a:solidFill>
                <a:latin typeface="Aharoni" pitchFamily="2" charset="-79"/>
                <a:cs typeface="Aharoni" pitchFamily="2" charset="-79"/>
              </a:rPr>
              <a:t>Venta de Equipo de buceo a bajo coste </a:t>
            </a:r>
            <a:r>
              <a:rPr lang="es-ES" sz="900" dirty="0" smtClean="0">
                <a:solidFill>
                  <a:schemeClr val="bg1">
                    <a:lumMod val="95000"/>
                  </a:schemeClr>
                </a:solidFill>
                <a:latin typeface="Aharoni" pitchFamily="2" charset="-79"/>
                <a:cs typeface="Aharoni" pitchFamily="2" charset="-79"/>
              </a:rPr>
              <a:t>(mascarillas de RCP, boya </a:t>
            </a:r>
            <a:r>
              <a:rPr lang="es-ES" sz="900" dirty="0" err="1" smtClean="0">
                <a:solidFill>
                  <a:schemeClr val="bg1">
                    <a:lumMod val="95000"/>
                  </a:schemeClr>
                </a:solidFill>
                <a:latin typeface="Aharoni" pitchFamily="2" charset="-79"/>
                <a:cs typeface="Aharoni" pitchFamily="2" charset="-79"/>
              </a:rPr>
              <a:t>deco</a:t>
            </a:r>
            <a:r>
              <a:rPr lang="es-ES" sz="900" dirty="0" smtClean="0">
                <a:solidFill>
                  <a:schemeClr val="bg1">
                    <a:lumMod val="95000"/>
                  </a:schemeClr>
                </a:solidFill>
                <a:latin typeface="Aharoni" pitchFamily="2" charset="-79"/>
                <a:cs typeface="Aharoni" pitchFamily="2" charset="-79"/>
              </a:rPr>
              <a:t>, Cuchillo, carrete, etc.)</a:t>
            </a:r>
          </a:p>
          <a:p>
            <a:pPr>
              <a:lnSpc>
                <a:spcPct val="150000"/>
              </a:lnSpc>
              <a:buFont typeface="Arial" pitchFamily="34" charset="0"/>
              <a:buChar char="•"/>
            </a:pPr>
            <a:r>
              <a:rPr lang="es-ES" sz="1400" dirty="0" smtClean="0">
                <a:solidFill>
                  <a:schemeClr val="bg1">
                    <a:lumMod val="95000"/>
                  </a:schemeClr>
                </a:solidFill>
                <a:latin typeface="Aharoni" pitchFamily="2" charset="-79"/>
                <a:cs typeface="Aharoni" pitchFamily="2" charset="-79"/>
              </a:rPr>
              <a:t>Recogida en Terminal de buses o en aeropuerto.</a:t>
            </a:r>
          </a:p>
          <a:p>
            <a:pPr>
              <a:lnSpc>
                <a:spcPct val="150000"/>
              </a:lnSpc>
              <a:buFont typeface="Arial" pitchFamily="34" charset="0"/>
              <a:buChar char="•"/>
            </a:pPr>
            <a:endParaRPr lang="es-ES" sz="1400" dirty="0" smtClean="0">
              <a:solidFill>
                <a:schemeClr val="bg1">
                  <a:lumMod val="95000"/>
                </a:schemeClr>
              </a:solidFill>
              <a:latin typeface="Aharoni" pitchFamily="2" charset="-79"/>
              <a:cs typeface="Aharoni" pitchFamily="2" charset="-79"/>
            </a:endParaRPr>
          </a:p>
          <a:p>
            <a:pPr>
              <a:lnSpc>
                <a:spcPct val="150000"/>
              </a:lnSpc>
            </a:pPr>
            <a:r>
              <a:rPr lang="es-ES" sz="1400" dirty="0" smtClean="0">
                <a:solidFill>
                  <a:schemeClr val="bg1">
                    <a:lumMod val="95000"/>
                  </a:schemeClr>
                </a:solidFill>
                <a:latin typeface="Aharoni" pitchFamily="2" charset="-79"/>
                <a:cs typeface="Aharoni" pitchFamily="2" charset="-79"/>
              </a:rPr>
              <a:t>Y cuando ya seas Instructor de buceo PADI Asesoramiento cada vez que lo necesites ya sea para tus primeros cursos como cualquier otra duda.</a:t>
            </a:r>
          </a:p>
          <a:p>
            <a:pPr>
              <a:lnSpc>
                <a:spcPct val="150000"/>
              </a:lnSpc>
            </a:pPr>
            <a:endParaRPr lang="es-ES" sz="1400" dirty="0" smtClean="0">
              <a:solidFill>
                <a:schemeClr val="bg1">
                  <a:lumMod val="95000"/>
                </a:schemeClr>
              </a:solidFill>
              <a:latin typeface="Aharoni" pitchFamily="2" charset="-79"/>
              <a:cs typeface="Aharoni" pitchFamily="2" charset="-79"/>
            </a:endParaRPr>
          </a:p>
          <a:p>
            <a:endParaRPr lang="es-ES" dirty="0" smtClean="0">
              <a:solidFill>
                <a:schemeClr val="bg1">
                  <a:lumMod val="95000"/>
                </a:schemeClr>
              </a:solidFill>
              <a:latin typeface="Aharoni" pitchFamily="2" charset="-79"/>
              <a:cs typeface="Aharoni" pitchFamily="2" charset="-79"/>
            </a:endParaRPr>
          </a:p>
          <a:p>
            <a:endParaRPr lang="es-ES" dirty="0" smtClean="0">
              <a:solidFill>
                <a:schemeClr val="bg1">
                  <a:lumMod val="95000"/>
                </a:schemeClr>
              </a:solidFill>
              <a:latin typeface="Aharoni" pitchFamily="2" charset="-79"/>
              <a:cs typeface="Aharoni" pitchFamily="2" charset="-79"/>
            </a:endParaRPr>
          </a:p>
          <a:p>
            <a:endParaRPr lang="es-ES" dirty="0" smtClean="0">
              <a:solidFill>
                <a:schemeClr val="bg1">
                  <a:lumMod val="95000"/>
                </a:schemeClr>
              </a:solidFill>
              <a:latin typeface="Aharoni" pitchFamily="2" charset="-79"/>
              <a:cs typeface="Aharoni" pitchFamily="2" charset="-79"/>
            </a:endParaRPr>
          </a:p>
          <a:p>
            <a:endParaRPr lang="es-ES" dirty="0" smtClean="0">
              <a:solidFill>
                <a:schemeClr val="bg1">
                  <a:lumMod val="95000"/>
                </a:schemeClr>
              </a:solidFill>
              <a:latin typeface="Aharoni" pitchFamily="2" charset="-79"/>
              <a:cs typeface="Aharoni" pitchFamily="2" charset="-79"/>
            </a:endParaRPr>
          </a:p>
          <a:p>
            <a:endParaRPr lang="es-ES" dirty="0" smtClean="0">
              <a:solidFill>
                <a:schemeClr val="bg1">
                  <a:lumMod val="95000"/>
                </a:schemeClr>
              </a:solidFill>
              <a:latin typeface="Aharoni" pitchFamily="2" charset="-79"/>
              <a:cs typeface="Aharoni" pitchFamily="2" charset="-79"/>
            </a:endParaRPr>
          </a:p>
          <a:p>
            <a:endParaRPr lang="es-ES" dirty="0">
              <a:solidFill>
                <a:schemeClr val="bg1">
                  <a:lumMod val="95000"/>
                </a:schemeClr>
              </a:solidFill>
              <a:latin typeface="Aharoni" pitchFamily="2" charset="-79"/>
              <a:cs typeface="Aharoni" pitchFamily="2" charset="-79"/>
            </a:endParaRPr>
          </a:p>
        </p:txBody>
      </p:sp>
      <p:pic>
        <p:nvPicPr>
          <p:cNvPr id="3074" name="Picture 2"/>
          <p:cNvPicPr>
            <a:picLocks noChangeAspect="1" noChangeArrowheads="1"/>
          </p:cNvPicPr>
          <p:nvPr/>
        </p:nvPicPr>
        <p:blipFill>
          <a:blip r:embed="rId2" cstate="print"/>
          <a:srcRect/>
          <a:stretch>
            <a:fillRect/>
          </a:stretch>
        </p:blipFill>
        <p:spPr bwMode="auto">
          <a:xfrm>
            <a:off x="-252536" y="0"/>
            <a:ext cx="2098718" cy="6858000"/>
          </a:xfrm>
          <a:prstGeom prst="rect">
            <a:avLst/>
          </a:prstGeom>
          <a:noFill/>
          <a:ln w="9525">
            <a:noFill/>
            <a:miter lim="800000"/>
            <a:headEnd/>
            <a:tailEnd/>
          </a:ln>
        </p:spPr>
      </p:pic>
      <p:sp>
        <p:nvSpPr>
          <p:cNvPr id="9" name="8 CuadroTexto"/>
          <p:cNvSpPr txBox="1"/>
          <p:nvPr/>
        </p:nvSpPr>
        <p:spPr>
          <a:xfrm>
            <a:off x="0" y="188640"/>
            <a:ext cx="6516216" cy="461665"/>
          </a:xfrm>
          <a:prstGeom prst="rect">
            <a:avLst/>
          </a:prstGeom>
          <a:solidFill>
            <a:srgbClr val="27E5F9"/>
          </a:solidFill>
          <a:ln>
            <a:noFill/>
          </a:ln>
        </p:spPr>
        <p:txBody>
          <a:bodyPr wrap="square" rtlCol="0">
            <a:spAutoFit/>
          </a:bodyPr>
          <a:lstStyle/>
          <a:p>
            <a:r>
              <a:rPr lang="es-ES" sz="2400" dirty="0" smtClean="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rPr>
              <a:t>TE OFRECEMOS</a:t>
            </a:r>
            <a:endParaRPr lang="es-ES" sz="2800" dirty="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endParaRPr>
          </a:p>
        </p:txBody>
      </p:sp>
      <p:sp>
        <p:nvSpPr>
          <p:cNvPr id="10" name="9 Rectángulo"/>
          <p:cNvSpPr/>
          <p:nvPr/>
        </p:nvSpPr>
        <p:spPr>
          <a:xfrm>
            <a:off x="6228184" y="0"/>
            <a:ext cx="61769"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2" name="11 Rectángulo"/>
          <p:cNvSpPr/>
          <p:nvPr/>
        </p:nvSpPr>
        <p:spPr>
          <a:xfrm>
            <a:off x="6012160" y="0"/>
            <a:ext cx="61769"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3" name="12 Rectángulo"/>
          <p:cNvSpPr/>
          <p:nvPr/>
        </p:nvSpPr>
        <p:spPr>
          <a:xfrm>
            <a:off x="5796136" y="44624"/>
            <a:ext cx="61769"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cxnSp>
        <p:nvCxnSpPr>
          <p:cNvPr id="14" name="13 Conector recto"/>
          <p:cNvCxnSpPr/>
          <p:nvPr/>
        </p:nvCxnSpPr>
        <p:spPr>
          <a:xfrm>
            <a:off x="2555776" y="764704"/>
            <a:ext cx="4447383" cy="0"/>
          </a:xfrm>
          <a:prstGeom prst="line">
            <a:avLst/>
          </a:prstGeom>
          <a:ln w="19050">
            <a:solidFill>
              <a:srgbClr val="27E5F9"/>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d54f859e-6543-4ca3-a156-a39d83cd9829.jpg"/>
          <p:cNvPicPr>
            <a:picLocks noChangeAspect="1"/>
          </p:cNvPicPr>
          <p:nvPr/>
        </p:nvPicPr>
        <p:blipFill>
          <a:blip r:embed="rId2" cstate="print"/>
          <a:stretch>
            <a:fillRect/>
          </a:stretch>
        </p:blipFill>
        <p:spPr>
          <a:xfrm>
            <a:off x="0" y="0"/>
            <a:ext cx="9144000" cy="6858000"/>
          </a:xfrm>
          <a:prstGeom prst="rect">
            <a:avLst/>
          </a:prstGeom>
        </p:spPr>
      </p:pic>
      <p:sp>
        <p:nvSpPr>
          <p:cNvPr id="5" name="4 Rectángulo redondeado"/>
          <p:cNvSpPr/>
          <p:nvPr/>
        </p:nvSpPr>
        <p:spPr>
          <a:xfrm>
            <a:off x="323528" y="260648"/>
            <a:ext cx="4824536" cy="720080"/>
          </a:xfrm>
          <a:prstGeom prst="roundRect">
            <a:avLst/>
          </a:prstGeom>
          <a:solidFill>
            <a:srgbClr val="27E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612576" y="260648"/>
            <a:ext cx="6120680" cy="707886"/>
          </a:xfrm>
          <a:prstGeom prst="rect">
            <a:avLst/>
          </a:prstGeom>
          <a:noFill/>
        </p:spPr>
        <p:txBody>
          <a:bodyPr wrap="square" rtlCol="0">
            <a:spAutoFit/>
          </a:bodyPr>
          <a:lstStyle/>
          <a:p>
            <a:pPr algn="ctr"/>
            <a:r>
              <a:rPr lang="es-ES" sz="2800" dirty="0" smtClean="0">
                <a:solidFill>
                  <a:schemeClr val="tx1">
                    <a:lumMod val="95000"/>
                    <a:lumOff val="5000"/>
                  </a:schemeClr>
                </a:solidFill>
                <a:latin typeface="Aharoni" pitchFamily="2" charset="-79"/>
                <a:cs typeface="Aharoni" pitchFamily="2" charset="-79"/>
              </a:rPr>
              <a:t>PACK BÁSICO  </a:t>
            </a:r>
            <a:r>
              <a:rPr lang="es-ES" sz="4000" dirty="0" smtClean="0">
                <a:solidFill>
                  <a:schemeClr val="tx1">
                    <a:lumMod val="95000"/>
                    <a:lumOff val="5000"/>
                  </a:schemeClr>
                </a:solidFill>
                <a:latin typeface="Aharoni" pitchFamily="2" charset="-79"/>
                <a:cs typeface="Aharoni" pitchFamily="2" charset="-79"/>
              </a:rPr>
              <a:t>2050€</a:t>
            </a:r>
            <a:endParaRPr lang="es-ES" sz="4000" dirty="0">
              <a:solidFill>
                <a:schemeClr val="tx1">
                  <a:lumMod val="95000"/>
                  <a:lumOff val="5000"/>
                </a:schemeClr>
              </a:solidFill>
              <a:latin typeface="Aharoni" pitchFamily="2" charset="-79"/>
              <a:cs typeface="Aharoni" pitchFamily="2" charset="-79"/>
            </a:endParaRPr>
          </a:p>
        </p:txBody>
      </p:sp>
      <p:sp>
        <p:nvSpPr>
          <p:cNvPr id="7" name="6 CuadroTexto"/>
          <p:cNvSpPr txBox="1"/>
          <p:nvPr/>
        </p:nvSpPr>
        <p:spPr>
          <a:xfrm>
            <a:off x="611560" y="2060848"/>
            <a:ext cx="6120680" cy="3139321"/>
          </a:xfrm>
          <a:prstGeom prst="rect">
            <a:avLst/>
          </a:prstGeom>
          <a:noFill/>
        </p:spPr>
        <p:txBody>
          <a:bodyPr wrap="square" rtlCol="0">
            <a:spAutoFit/>
          </a:bodyPr>
          <a:lstStyle/>
          <a:p>
            <a:r>
              <a:rPr lang="es-ES"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Curso </a:t>
            </a:r>
            <a:r>
              <a:rPr lang="es-ES" dirty="0" err="1" smtClean="0">
                <a:solidFill>
                  <a:srgbClr val="FFFF00"/>
                </a:solidFill>
                <a:effectLst>
                  <a:outerShdw blurRad="38100" dist="38100" dir="2700000" algn="tl">
                    <a:srgbClr val="000000">
                      <a:alpha val="43137"/>
                    </a:srgbClr>
                  </a:outerShdw>
                </a:effectLst>
                <a:latin typeface="Aharoni" pitchFamily="2" charset="-79"/>
                <a:cs typeface="Aharoni" pitchFamily="2" charset="-79"/>
              </a:rPr>
              <a:t>Assistant</a:t>
            </a:r>
            <a:r>
              <a:rPr lang="es-ES"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 Instructor</a:t>
            </a:r>
          </a:p>
          <a:p>
            <a:endParaRPr lang="es-ES" dirty="0" smtClean="0">
              <a:solidFill>
                <a:srgbClr val="FFFF00"/>
              </a:solidFill>
              <a:effectLst>
                <a:outerShdw blurRad="38100" dist="38100" dir="2700000" algn="tl">
                  <a:srgbClr val="000000">
                    <a:alpha val="43137"/>
                  </a:srgbClr>
                </a:outerShdw>
              </a:effectLst>
              <a:latin typeface="Aharoni" pitchFamily="2" charset="-79"/>
              <a:cs typeface="Aharoni" pitchFamily="2" charset="-79"/>
            </a:endParaRPr>
          </a:p>
          <a:p>
            <a:r>
              <a:rPr lang="es-ES"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Curso Open </a:t>
            </a:r>
            <a:r>
              <a:rPr lang="es-ES" dirty="0" err="1" smtClean="0">
                <a:solidFill>
                  <a:srgbClr val="FFFF00"/>
                </a:solidFill>
                <a:effectLst>
                  <a:outerShdw blurRad="38100" dist="38100" dir="2700000" algn="tl">
                    <a:srgbClr val="000000">
                      <a:alpha val="43137"/>
                    </a:srgbClr>
                  </a:outerShdw>
                </a:effectLst>
                <a:latin typeface="Aharoni" pitchFamily="2" charset="-79"/>
                <a:cs typeface="Aharoni" pitchFamily="2" charset="-79"/>
              </a:rPr>
              <a:t>Water</a:t>
            </a:r>
            <a:r>
              <a:rPr lang="es-ES"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 </a:t>
            </a:r>
            <a:r>
              <a:rPr lang="es-ES" dirty="0" err="1" smtClean="0">
                <a:solidFill>
                  <a:srgbClr val="FFFF00"/>
                </a:solidFill>
                <a:effectLst>
                  <a:outerShdw blurRad="38100" dist="38100" dir="2700000" algn="tl">
                    <a:srgbClr val="000000">
                      <a:alpha val="43137"/>
                    </a:srgbClr>
                  </a:outerShdw>
                </a:effectLst>
                <a:latin typeface="Aharoni" pitchFamily="2" charset="-79"/>
                <a:cs typeface="Aharoni" pitchFamily="2" charset="-79"/>
              </a:rPr>
              <a:t>Scuba</a:t>
            </a:r>
            <a:r>
              <a:rPr lang="es-ES"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 Instructor</a:t>
            </a:r>
          </a:p>
          <a:p>
            <a:endParaRPr lang="es-ES" dirty="0" smtClean="0">
              <a:solidFill>
                <a:srgbClr val="FFFF00"/>
              </a:solidFill>
              <a:effectLst>
                <a:outerShdw blurRad="38100" dist="38100" dir="2700000" algn="tl">
                  <a:srgbClr val="000000">
                    <a:alpha val="43137"/>
                  </a:srgbClr>
                </a:outerShdw>
              </a:effectLst>
              <a:latin typeface="Aharoni" pitchFamily="2" charset="-79"/>
              <a:cs typeface="Aharoni" pitchFamily="2" charset="-79"/>
            </a:endParaRPr>
          </a:p>
          <a:p>
            <a:r>
              <a:rPr lang="es-ES"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Curso Instructor </a:t>
            </a:r>
            <a:r>
              <a:rPr lang="es-ES" dirty="0" err="1" smtClean="0">
                <a:solidFill>
                  <a:srgbClr val="FFFF00"/>
                </a:solidFill>
                <a:effectLst>
                  <a:outerShdw blurRad="38100" dist="38100" dir="2700000" algn="tl">
                    <a:srgbClr val="000000">
                      <a:alpha val="43137"/>
                    </a:srgbClr>
                  </a:outerShdw>
                </a:effectLst>
                <a:latin typeface="Aharoni" pitchFamily="2" charset="-79"/>
                <a:cs typeface="Aharoni" pitchFamily="2" charset="-79"/>
              </a:rPr>
              <a:t>Emergency</a:t>
            </a:r>
            <a:r>
              <a:rPr lang="es-ES"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 </a:t>
            </a:r>
            <a:r>
              <a:rPr lang="es-ES" dirty="0" err="1" smtClean="0">
                <a:solidFill>
                  <a:srgbClr val="FFFF00"/>
                </a:solidFill>
                <a:effectLst>
                  <a:outerShdw blurRad="38100" dist="38100" dir="2700000" algn="tl">
                    <a:srgbClr val="000000">
                      <a:alpha val="43137"/>
                    </a:srgbClr>
                  </a:outerShdw>
                </a:effectLst>
                <a:latin typeface="Aharoni" pitchFamily="2" charset="-79"/>
                <a:cs typeface="Aharoni" pitchFamily="2" charset="-79"/>
              </a:rPr>
              <a:t>First</a:t>
            </a:r>
            <a:r>
              <a:rPr lang="es-ES"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 Response</a:t>
            </a:r>
          </a:p>
          <a:p>
            <a:endParaRPr lang="es-ES" dirty="0" smtClean="0">
              <a:solidFill>
                <a:srgbClr val="FFFF00"/>
              </a:solidFill>
              <a:effectLst>
                <a:outerShdw blurRad="38100" dist="38100" dir="2700000" algn="tl">
                  <a:srgbClr val="000000">
                    <a:alpha val="43137"/>
                  </a:srgbClr>
                </a:outerShdw>
              </a:effectLst>
              <a:latin typeface="Aharoni" pitchFamily="2" charset="-79"/>
              <a:cs typeface="Aharoni" pitchFamily="2" charset="-79"/>
            </a:endParaRPr>
          </a:p>
          <a:p>
            <a:r>
              <a:rPr lang="es-ES"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Curso Instructor </a:t>
            </a:r>
            <a:r>
              <a:rPr lang="es-ES" dirty="0" err="1" smtClean="0">
                <a:solidFill>
                  <a:srgbClr val="FFFF00"/>
                </a:solidFill>
                <a:effectLst>
                  <a:outerShdw blurRad="38100" dist="38100" dir="2700000" algn="tl">
                    <a:srgbClr val="000000">
                      <a:alpha val="43137"/>
                    </a:srgbClr>
                  </a:outerShdw>
                </a:effectLst>
                <a:latin typeface="Aharoni" pitchFamily="2" charset="-79"/>
                <a:cs typeface="Aharoni" pitchFamily="2" charset="-79"/>
              </a:rPr>
              <a:t>Oxygen</a:t>
            </a:r>
            <a:r>
              <a:rPr lang="es-ES"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 </a:t>
            </a:r>
            <a:r>
              <a:rPr lang="es-ES" dirty="0" err="1" smtClean="0">
                <a:solidFill>
                  <a:srgbClr val="FFFF00"/>
                </a:solidFill>
                <a:effectLst>
                  <a:outerShdw blurRad="38100" dist="38100" dir="2700000" algn="tl">
                    <a:srgbClr val="000000">
                      <a:alpha val="43137"/>
                    </a:srgbClr>
                  </a:outerShdw>
                </a:effectLst>
                <a:latin typeface="Aharoni" pitchFamily="2" charset="-79"/>
                <a:cs typeface="Aharoni" pitchFamily="2" charset="-79"/>
              </a:rPr>
              <a:t>Provider</a:t>
            </a:r>
            <a:endParaRPr lang="es-ES" dirty="0" smtClean="0">
              <a:solidFill>
                <a:srgbClr val="FFFF00"/>
              </a:solidFill>
              <a:effectLst>
                <a:outerShdw blurRad="38100" dist="38100" dir="2700000" algn="tl">
                  <a:srgbClr val="000000">
                    <a:alpha val="43137"/>
                  </a:srgbClr>
                </a:outerShdw>
              </a:effectLst>
              <a:latin typeface="Aharoni" pitchFamily="2" charset="-79"/>
              <a:cs typeface="Aharoni" pitchFamily="2" charset="-79"/>
            </a:endParaRPr>
          </a:p>
          <a:p>
            <a:endParaRPr lang="es-ES" dirty="0" smtClean="0">
              <a:solidFill>
                <a:srgbClr val="FFFF00"/>
              </a:solidFill>
              <a:effectLst>
                <a:outerShdw blurRad="38100" dist="38100" dir="2700000" algn="tl">
                  <a:srgbClr val="000000">
                    <a:alpha val="43137"/>
                  </a:srgbClr>
                </a:outerShdw>
              </a:effectLst>
              <a:latin typeface="Aharoni" pitchFamily="2" charset="-79"/>
              <a:cs typeface="Aharoni" pitchFamily="2" charset="-79"/>
            </a:endParaRPr>
          </a:p>
          <a:p>
            <a:r>
              <a:rPr lang="es-ES"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Material didáctico Curso Instructor </a:t>
            </a:r>
          </a:p>
          <a:p>
            <a:endParaRPr lang="es-ES" dirty="0" smtClean="0">
              <a:solidFill>
                <a:srgbClr val="FFFF00"/>
              </a:solidFill>
              <a:effectLst>
                <a:outerShdw blurRad="38100" dist="38100" dir="2700000" algn="tl">
                  <a:srgbClr val="000000">
                    <a:alpha val="43137"/>
                  </a:srgbClr>
                </a:outerShdw>
              </a:effectLst>
              <a:latin typeface="Aharoni" pitchFamily="2" charset="-79"/>
              <a:cs typeface="Aharoni" pitchFamily="2" charset="-79"/>
            </a:endParaRPr>
          </a:p>
          <a:p>
            <a:r>
              <a:rPr lang="es-ES"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Material </a:t>
            </a:r>
            <a:r>
              <a:rPr lang="es-ES" dirty="0" err="1" smtClean="0">
                <a:solidFill>
                  <a:srgbClr val="FFFF00"/>
                </a:solidFill>
                <a:effectLst>
                  <a:outerShdw blurRad="38100" dist="38100" dir="2700000" algn="tl">
                    <a:srgbClr val="000000">
                      <a:alpha val="43137"/>
                    </a:srgbClr>
                  </a:outerShdw>
                </a:effectLst>
                <a:latin typeface="Aharoni" pitchFamily="2" charset="-79"/>
                <a:cs typeface="Aharoni" pitchFamily="2" charset="-79"/>
              </a:rPr>
              <a:t>diáctico</a:t>
            </a:r>
            <a:r>
              <a:rPr lang="es-ES"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 Curso EFR</a:t>
            </a:r>
            <a:endParaRPr lang="es-ES" dirty="0">
              <a:solidFill>
                <a:srgbClr val="FFFF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7 CuadroTexto"/>
          <p:cNvSpPr txBox="1"/>
          <p:nvPr/>
        </p:nvSpPr>
        <p:spPr>
          <a:xfrm>
            <a:off x="323528" y="1340768"/>
            <a:ext cx="2448272"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glow rad="101600">
                    <a:srgbClr val="FFFF00">
                      <a:alpha val="60000"/>
                    </a:srgbClr>
                  </a:glow>
                  <a:outerShdw blurRad="76200" dist="50800" dir="5400000" algn="tl" rotWithShape="0">
                    <a:srgbClr val="000000">
                      <a:alpha val="65000"/>
                    </a:srgbClr>
                  </a:outerShdw>
                </a:effectLst>
                <a:latin typeface="Aharoni" pitchFamily="2" charset="-79"/>
                <a:cs typeface="Aharoni" pitchFamily="2" charset="-79"/>
              </a:rPr>
              <a:t>INCLUYE</a:t>
            </a:r>
            <a:endParaRPr lang="es-ES" b="1" spc="50" dirty="0">
              <a:ln w="11430"/>
              <a:gradFill>
                <a:gsLst>
                  <a:gs pos="25000">
                    <a:schemeClr val="accent2">
                      <a:satMod val="155000"/>
                    </a:schemeClr>
                  </a:gs>
                  <a:gs pos="100000">
                    <a:schemeClr val="accent2">
                      <a:shade val="45000"/>
                      <a:satMod val="165000"/>
                    </a:schemeClr>
                  </a:gs>
                </a:gsLst>
                <a:lin ang="5400000"/>
              </a:gradFill>
              <a:effectLst>
                <a:glow rad="101600">
                  <a:srgbClr val="FFFF00">
                    <a:alpha val="60000"/>
                  </a:srgbClr>
                </a:glow>
                <a:outerShdw blurRad="76200" dist="50800" dir="5400000" algn="tl" rotWithShape="0">
                  <a:srgbClr val="000000">
                    <a:alpha val="65000"/>
                  </a:srgbClr>
                </a:outerShdw>
              </a:effectLst>
              <a:latin typeface="Aharoni" pitchFamily="2" charset="-79"/>
              <a:cs typeface="Aharoni" pitchFamily="2" charset="-79"/>
            </a:endParaRPr>
          </a:p>
        </p:txBody>
      </p:sp>
      <p:sp>
        <p:nvSpPr>
          <p:cNvPr id="9" name="8 Rectángulo"/>
          <p:cNvSpPr/>
          <p:nvPr/>
        </p:nvSpPr>
        <p:spPr>
          <a:xfrm>
            <a:off x="251520" y="1340768"/>
            <a:ext cx="72008" cy="4536504"/>
          </a:xfrm>
          <a:prstGeom prst="rect">
            <a:avLst/>
          </a:prstGeom>
          <a:solidFill>
            <a:srgbClr val="27E5F9"/>
          </a:solidFill>
          <a:ln>
            <a:solidFill>
              <a:srgbClr val="27E5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2" name="11 Conector recto de flecha"/>
          <p:cNvCxnSpPr/>
          <p:nvPr/>
        </p:nvCxnSpPr>
        <p:spPr>
          <a:xfrm>
            <a:off x="251520" y="2276872"/>
            <a:ext cx="432048" cy="0"/>
          </a:xfrm>
          <a:prstGeom prst="straightConnector1">
            <a:avLst/>
          </a:prstGeom>
          <a:ln w="28575">
            <a:solidFill>
              <a:srgbClr val="27E5F9"/>
            </a:solidFill>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a:off x="251520" y="2780928"/>
            <a:ext cx="432048" cy="0"/>
          </a:xfrm>
          <a:prstGeom prst="straightConnector1">
            <a:avLst/>
          </a:prstGeom>
          <a:ln w="28575">
            <a:solidFill>
              <a:srgbClr val="27E5F9"/>
            </a:solidFill>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a:off x="251520" y="3356992"/>
            <a:ext cx="432048" cy="0"/>
          </a:xfrm>
          <a:prstGeom prst="straightConnector1">
            <a:avLst/>
          </a:prstGeom>
          <a:ln w="28575">
            <a:solidFill>
              <a:srgbClr val="27E5F9"/>
            </a:solidFill>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a:off x="251520" y="3933056"/>
            <a:ext cx="432048" cy="0"/>
          </a:xfrm>
          <a:prstGeom prst="straightConnector1">
            <a:avLst/>
          </a:prstGeom>
          <a:ln w="28575">
            <a:solidFill>
              <a:srgbClr val="27E5F9"/>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a:off x="251520" y="4437112"/>
            <a:ext cx="432048" cy="0"/>
          </a:xfrm>
          <a:prstGeom prst="straightConnector1">
            <a:avLst/>
          </a:prstGeom>
          <a:ln w="28575">
            <a:solidFill>
              <a:srgbClr val="27E5F9"/>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a:off x="251520" y="5013176"/>
            <a:ext cx="432048" cy="0"/>
          </a:xfrm>
          <a:prstGeom prst="straightConnector1">
            <a:avLst/>
          </a:prstGeom>
          <a:ln w="28575">
            <a:solidFill>
              <a:srgbClr val="27E5F9"/>
            </a:solidFill>
            <a:tailEnd type="arrow"/>
          </a:ln>
        </p:spPr>
        <p:style>
          <a:lnRef idx="1">
            <a:schemeClr val="accent1"/>
          </a:lnRef>
          <a:fillRef idx="0">
            <a:schemeClr val="accent1"/>
          </a:fillRef>
          <a:effectRef idx="0">
            <a:schemeClr val="accent1"/>
          </a:effectRef>
          <a:fontRef idx="minor">
            <a:schemeClr val="tx1"/>
          </a:fontRef>
        </p:style>
      </p:cxnSp>
      <p:sp>
        <p:nvSpPr>
          <p:cNvPr id="20" name="19 Rectángulo"/>
          <p:cNvSpPr/>
          <p:nvPr/>
        </p:nvSpPr>
        <p:spPr>
          <a:xfrm>
            <a:off x="5076056" y="5805264"/>
            <a:ext cx="3851920" cy="769441"/>
          </a:xfrm>
          <a:prstGeom prst="rect">
            <a:avLst/>
          </a:prstGeom>
        </p:spPr>
        <p:txBody>
          <a:bodyPr wrap="square">
            <a:spAutoFit/>
          </a:bodyPr>
          <a:lstStyle/>
          <a:p>
            <a:pPr algn="just"/>
            <a:r>
              <a:rPr lang="es-ES" sz="1100" dirty="0" smtClean="0">
                <a:solidFill>
                  <a:schemeClr val="bg1"/>
                </a:solidFill>
                <a:latin typeface="Aharoni" pitchFamily="2" charset="-79"/>
                <a:cs typeface="Aharoni" pitchFamily="2" charset="-79"/>
              </a:rPr>
              <a:t>NOTA: Recuerda que a este precio, el día que quieras hacer el examen deberás agregar las tasas de examen y la afiliación a PADI y a EFR. Ese monto lo pagas directamente a PADI EMEA.</a:t>
            </a:r>
            <a:endParaRPr lang="es-ES" sz="1400" dirty="0">
              <a:solidFill>
                <a:schemeClr val="bg1"/>
              </a:solidFill>
              <a:latin typeface="Aharoni" pitchFamily="2" charset="-79"/>
              <a:cs typeface="Aharoni" pitchFamily="2" charset="-79"/>
            </a:endParaRPr>
          </a:p>
        </p:txBody>
      </p:sp>
      <p:sp>
        <p:nvSpPr>
          <p:cNvPr id="19" name="18 Cerrar corchete"/>
          <p:cNvSpPr/>
          <p:nvPr/>
        </p:nvSpPr>
        <p:spPr>
          <a:xfrm>
            <a:off x="5004048" y="1988840"/>
            <a:ext cx="576064" cy="2088232"/>
          </a:xfrm>
          <a:prstGeom prst="righ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1" name="20 CuadroTexto"/>
          <p:cNvSpPr txBox="1"/>
          <p:nvPr/>
        </p:nvSpPr>
        <p:spPr>
          <a:xfrm>
            <a:off x="5796136" y="2843644"/>
            <a:ext cx="1584176" cy="369332"/>
          </a:xfrm>
          <a:prstGeom prst="rect">
            <a:avLst/>
          </a:prstGeom>
          <a:noFill/>
        </p:spPr>
        <p:txBody>
          <a:bodyPr wrap="square" rtlCol="0">
            <a:spAutoFit/>
          </a:bodyPr>
          <a:lstStyle/>
          <a:p>
            <a:r>
              <a:rPr lang="es-ES" b="1" dirty="0" smtClean="0">
                <a:solidFill>
                  <a:srgbClr val="FFFF00"/>
                </a:solidFill>
              </a:rPr>
              <a:t>1200€</a:t>
            </a:r>
            <a:endParaRPr lang="es-ES" b="1" dirty="0">
              <a:solidFill>
                <a:srgbClr val="FFFF00"/>
              </a:solidFill>
            </a:endParaRPr>
          </a:p>
        </p:txBody>
      </p:sp>
      <p:sp>
        <p:nvSpPr>
          <p:cNvPr id="22" name="21 Triángulo isósceles"/>
          <p:cNvSpPr/>
          <p:nvPr/>
        </p:nvSpPr>
        <p:spPr>
          <a:xfrm rot="5400000">
            <a:off x="5508104" y="2924944"/>
            <a:ext cx="324036" cy="180020"/>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Cerrar corchete"/>
          <p:cNvSpPr/>
          <p:nvPr/>
        </p:nvSpPr>
        <p:spPr>
          <a:xfrm>
            <a:off x="5004048" y="4221088"/>
            <a:ext cx="576064" cy="1008112"/>
          </a:xfrm>
          <a:prstGeom prst="righ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4" name="23 CuadroTexto"/>
          <p:cNvSpPr txBox="1"/>
          <p:nvPr/>
        </p:nvSpPr>
        <p:spPr>
          <a:xfrm>
            <a:off x="5868144" y="4499828"/>
            <a:ext cx="1584176" cy="369332"/>
          </a:xfrm>
          <a:prstGeom prst="rect">
            <a:avLst/>
          </a:prstGeom>
          <a:noFill/>
        </p:spPr>
        <p:txBody>
          <a:bodyPr wrap="square" rtlCol="0">
            <a:spAutoFit/>
          </a:bodyPr>
          <a:lstStyle/>
          <a:p>
            <a:r>
              <a:rPr lang="es-ES" b="1" dirty="0" smtClean="0">
                <a:solidFill>
                  <a:srgbClr val="FFFF00"/>
                </a:solidFill>
              </a:rPr>
              <a:t>850€</a:t>
            </a:r>
            <a:endParaRPr lang="es-ES" b="1" dirty="0">
              <a:solidFill>
                <a:srgbClr val="FFFF00"/>
              </a:solidFill>
            </a:endParaRPr>
          </a:p>
        </p:txBody>
      </p:sp>
      <p:sp>
        <p:nvSpPr>
          <p:cNvPr id="25" name="24 Triángulo isósceles"/>
          <p:cNvSpPr/>
          <p:nvPr/>
        </p:nvSpPr>
        <p:spPr>
          <a:xfrm rot="5400000">
            <a:off x="5508104" y="4581128"/>
            <a:ext cx="324036" cy="180020"/>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6" name="25 Conector recto de flecha"/>
          <p:cNvCxnSpPr/>
          <p:nvPr/>
        </p:nvCxnSpPr>
        <p:spPr>
          <a:xfrm>
            <a:off x="251520" y="5589240"/>
            <a:ext cx="432048" cy="0"/>
          </a:xfrm>
          <a:prstGeom prst="straightConnector1">
            <a:avLst/>
          </a:prstGeom>
          <a:ln w="28575">
            <a:solidFill>
              <a:srgbClr val="27E5F9"/>
            </a:solidFill>
            <a:tailEnd type="arrow"/>
          </a:ln>
        </p:spPr>
        <p:style>
          <a:lnRef idx="1">
            <a:schemeClr val="accent1"/>
          </a:lnRef>
          <a:fillRef idx="0">
            <a:schemeClr val="accent1"/>
          </a:fillRef>
          <a:effectRef idx="0">
            <a:schemeClr val="accent1"/>
          </a:effectRef>
          <a:fontRef idx="minor">
            <a:schemeClr val="tx1"/>
          </a:fontRef>
        </p:style>
      </p:cxnSp>
      <p:sp>
        <p:nvSpPr>
          <p:cNvPr id="27" name="26 Rectángulo"/>
          <p:cNvSpPr/>
          <p:nvPr/>
        </p:nvSpPr>
        <p:spPr>
          <a:xfrm>
            <a:off x="683568" y="5373216"/>
            <a:ext cx="5902578" cy="646331"/>
          </a:xfrm>
          <a:prstGeom prst="rect">
            <a:avLst/>
          </a:prstGeom>
        </p:spPr>
        <p:txBody>
          <a:bodyPr wrap="none">
            <a:spAutoFit/>
          </a:bodyPr>
          <a:lstStyle/>
          <a:p>
            <a:r>
              <a:rPr lang="es-ES"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 5 Clases con el Course Director por videoconferencia</a:t>
            </a:r>
          </a:p>
          <a:p>
            <a:r>
              <a:rPr lang="es-ES"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antes de comenzar el curso</a:t>
            </a:r>
            <a:endParaRPr lang="es-ES" dirty="0">
              <a:solidFill>
                <a:srgbClr val="FFFF00"/>
              </a:solidFill>
              <a:effectLst>
                <a:outerShdw blurRad="38100" dist="38100" dir="2700000" algn="tl">
                  <a:srgbClr val="000000">
                    <a:alpha val="43137"/>
                  </a:srgbClr>
                </a:outerShdw>
              </a:effectLst>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pro-cms.padi.com/sites/default/files/documents/marketing-hub/Local_PADI%202.jpg?_ga=2.132875598.1167076564.1674039536-1426662410.1663057105"/>
          <p:cNvPicPr>
            <a:picLocks noChangeAspect="1" noChangeArrowheads="1"/>
          </p:cNvPicPr>
          <p:nvPr/>
        </p:nvPicPr>
        <p:blipFill>
          <a:blip r:embed="rId2" cstate="print"/>
          <a:srcRect/>
          <a:stretch>
            <a:fillRect/>
          </a:stretch>
        </p:blipFill>
        <p:spPr bwMode="auto">
          <a:xfrm>
            <a:off x="-36512" y="-171400"/>
            <a:ext cx="9180512" cy="7029400"/>
          </a:xfrm>
          <a:prstGeom prst="rect">
            <a:avLst/>
          </a:prstGeom>
          <a:noFill/>
        </p:spPr>
      </p:pic>
      <p:sp>
        <p:nvSpPr>
          <p:cNvPr id="17" name="16 Rectángulo"/>
          <p:cNvSpPr/>
          <p:nvPr/>
        </p:nvSpPr>
        <p:spPr>
          <a:xfrm>
            <a:off x="0" y="-171400"/>
            <a:ext cx="4283968" cy="7029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CuadroTexto"/>
          <p:cNvSpPr txBox="1"/>
          <p:nvPr/>
        </p:nvSpPr>
        <p:spPr>
          <a:xfrm>
            <a:off x="539552" y="1700808"/>
            <a:ext cx="6120680" cy="1754326"/>
          </a:xfrm>
          <a:prstGeom prst="rect">
            <a:avLst/>
          </a:prstGeom>
          <a:noFill/>
        </p:spPr>
        <p:txBody>
          <a:bodyPr wrap="square" rtlCol="0">
            <a:spAutoFit/>
          </a:bodyPr>
          <a:lstStyle/>
          <a:p>
            <a:r>
              <a:rPr lang="es-ES" dirty="0" smtClean="0">
                <a:solidFill>
                  <a:srgbClr val="FFFF00"/>
                </a:solidFill>
                <a:latin typeface="Aharoni" pitchFamily="2" charset="-79"/>
                <a:cs typeface="Aharoni" pitchFamily="2" charset="-79"/>
              </a:rPr>
              <a:t>Curso </a:t>
            </a:r>
            <a:r>
              <a:rPr lang="es-ES" dirty="0" err="1" smtClean="0">
                <a:solidFill>
                  <a:srgbClr val="FFFF00"/>
                </a:solidFill>
                <a:latin typeface="Aharoni" pitchFamily="2" charset="-79"/>
                <a:cs typeface="Aharoni" pitchFamily="2" charset="-79"/>
              </a:rPr>
              <a:t>Assistant</a:t>
            </a:r>
            <a:r>
              <a:rPr lang="es-ES" dirty="0" smtClean="0">
                <a:solidFill>
                  <a:srgbClr val="FFFF00"/>
                </a:solidFill>
                <a:latin typeface="Aharoni" pitchFamily="2" charset="-79"/>
                <a:cs typeface="Aharoni" pitchFamily="2" charset="-79"/>
              </a:rPr>
              <a:t> Instructor</a:t>
            </a:r>
          </a:p>
          <a:p>
            <a:r>
              <a:rPr lang="es-ES" dirty="0" smtClean="0">
                <a:solidFill>
                  <a:srgbClr val="FFFF00"/>
                </a:solidFill>
                <a:latin typeface="Aharoni" pitchFamily="2" charset="-79"/>
                <a:cs typeface="Aharoni" pitchFamily="2" charset="-79"/>
              </a:rPr>
              <a:t>Curso Open </a:t>
            </a:r>
            <a:r>
              <a:rPr lang="es-ES" dirty="0" err="1" smtClean="0">
                <a:solidFill>
                  <a:srgbClr val="FFFF00"/>
                </a:solidFill>
                <a:latin typeface="Aharoni" pitchFamily="2" charset="-79"/>
                <a:cs typeface="Aharoni" pitchFamily="2" charset="-79"/>
              </a:rPr>
              <a:t>Water</a:t>
            </a:r>
            <a:r>
              <a:rPr lang="es-ES" dirty="0" smtClean="0">
                <a:solidFill>
                  <a:srgbClr val="FFFF00"/>
                </a:solidFill>
                <a:latin typeface="Aharoni" pitchFamily="2" charset="-79"/>
                <a:cs typeface="Aharoni" pitchFamily="2" charset="-79"/>
              </a:rPr>
              <a:t> </a:t>
            </a:r>
            <a:r>
              <a:rPr lang="es-ES" dirty="0" err="1" smtClean="0">
                <a:solidFill>
                  <a:srgbClr val="FFFF00"/>
                </a:solidFill>
                <a:latin typeface="Aharoni" pitchFamily="2" charset="-79"/>
                <a:cs typeface="Aharoni" pitchFamily="2" charset="-79"/>
              </a:rPr>
              <a:t>Scuba</a:t>
            </a:r>
            <a:r>
              <a:rPr lang="es-ES" dirty="0" smtClean="0">
                <a:solidFill>
                  <a:srgbClr val="FFFF00"/>
                </a:solidFill>
                <a:latin typeface="Aharoni" pitchFamily="2" charset="-79"/>
                <a:cs typeface="Aharoni" pitchFamily="2" charset="-79"/>
              </a:rPr>
              <a:t> Instructor</a:t>
            </a:r>
          </a:p>
          <a:p>
            <a:r>
              <a:rPr lang="es-ES" dirty="0" smtClean="0">
                <a:solidFill>
                  <a:srgbClr val="FFFF00"/>
                </a:solidFill>
                <a:latin typeface="Aharoni" pitchFamily="2" charset="-79"/>
                <a:cs typeface="Aharoni" pitchFamily="2" charset="-79"/>
              </a:rPr>
              <a:t>Curso Instructor </a:t>
            </a:r>
            <a:r>
              <a:rPr lang="es-ES" dirty="0" err="1" smtClean="0">
                <a:solidFill>
                  <a:srgbClr val="FFFF00"/>
                </a:solidFill>
                <a:latin typeface="Aharoni" pitchFamily="2" charset="-79"/>
                <a:cs typeface="Aharoni" pitchFamily="2" charset="-79"/>
              </a:rPr>
              <a:t>Emergency</a:t>
            </a:r>
            <a:r>
              <a:rPr lang="es-ES" dirty="0" smtClean="0">
                <a:solidFill>
                  <a:srgbClr val="FFFF00"/>
                </a:solidFill>
                <a:latin typeface="Aharoni" pitchFamily="2" charset="-79"/>
                <a:cs typeface="Aharoni" pitchFamily="2" charset="-79"/>
              </a:rPr>
              <a:t> </a:t>
            </a:r>
            <a:r>
              <a:rPr lang="es-ES" dirty="0" err="1" smtClean="0">
                <a:solidFill>
                  <a:srgbClr val="FFFF00"/>
                </a:solidFill>
                <a:latin typeface="Aharoni" pitchFamily="2" charset="-79"/>
                <a:cs typeface="Aharoni" pitchFamily="2" charset="-79"/>
              </a:rPr>
              <a:t>First</a:t>
            </a:r>
            <a:r>
              <a:rPr lang="es-ES" dirty="0" smtClean="0">
                <a:solidFill>
                  <a:srgbClr val="FFFF00"/>
                </a:solidFill>
                <a:latin typeface="Aharoni" pitchFamily="2" charset="-79"/>
                <a:cs typeface="Aharoni" pitchFamily="2" charset="-79"/>
              </a:rPr>
              <a:t> Response</a:t>
            </a:r>
          </a:p>
          <a:p>
            <a:r>
              <a:rPr lang="es-ES" dirty="0" smtClean="0">
                <a:solidFill>
                  <a:srgbClr val="FFFF00"/>
                </a:solidFill>
                <a:latin typeface="Aharoni" pitchFamily="2" charset="-79"/>
                <a:cs typeface="Aharoni" pitchFamily="2" charset="-79"/>
              </a:rPr>
              <a:t>Curso Instructor </a:t>
            </a:r>
            <a:r>
              <a:rPr lang="es-ES" dirty="0" err="1" smtClean="0">
                <a:solidFill>
                  <a:srgbClr val="FFFF00"/>
                </a:solidFill>
                <a:latin typeface="Aharoni" pitchFamily="2" charset="-79"/>
                <a:cs typeface="Aharoni" pitchFamily="2" charset="-79"/>
              </a:rPr>
              <a:t>Oxygen</a:t>
            </a:r>
            <a:r>
              <a:rPr lang="es-ES" dirty="0" smtClean="0">
                <a:solidFill>
                  <a:srgbClr val="FFFF00"/>
                </a:solidFill>
                <a:latin typeface="Aharoni" pitchFamily="2" charset="-79"/>
                <a:cs typeface="Aharoni" pitchFamily="2" charset="-79"/>
              </a:rPr>
              <a:t> </a:t>
            </a:r>
            <a:r>
              <a:rPr lang="es-ES" dirty="0" err="1" smtClean="0">
                <a:solidFill>
                  <a:srgbClr val="FFFF00"/>
                </a:solidFill>
                <a:latin typeface="Aharoni" pitchFamily="2" charset="-79"/>
                <a:cs typeface="Aharoni" pitchFamily="2" charset="-79"/>
              </a:rPr>
              <a:t>Provider</a:t>
            </a:r>
            <a:endParaRPr lang="es-ES" dirty="0" smtClean="0">
              <a:solidFill>
                <a:srgbClr val="FFFF00"/>
              </a:solidFill>
              <a:latin typeface="Aharoni" pitchFamily="2" charset="-79"/>
              <a:cs typeface="Aharoni" pitchFamily="2" charset="-79"/>
            </a:endParaRPr>
          </a:p>
          <a:p>
            <a:r>
              <a:rPr lang="es-ES" dirty="0" smtClean="0">
                <a:solidFill>
                  <a:srgbClr val="FFFF00"/>
                </a:solidFill>
                <a:latin typeface="Aharoni" pitchFamily="2" charset="-79"/>
                <a:cs typeface="Aharoni" pitchFamily="2" charset="-79"/>
              </a:rPr>
              <a:t>Material didáctico Curso Instructor </a:t>
            </a:r>
          </a:p>
          <a:p>
            <a:r>
              <a:rPr lang="es-ES" dirty="0" smtClean="0">
                <a:solidFill>
                  <a:srgbClr val="FFFF00"/>
                </a:solidFill>
                <a:latin typeface="Aharoni" pitchFamily="2" charset="-79"/>
                <a:cs typeface="Aharoni" pitchFamily="2" charset="-79"/>
              </a:rPr>
              <a:t>Material </a:t>
            </a:r>
            <a:r>
              <a:rPr lang="es-ES" dirty="0" err="1" smtClean="0">
                <a:solidFill>
                  <a:srgbClr val="FFFF00"/>
                </a:solidFill>
                <a:latin typeface="Aharoni" pitchFamily="2" charset="-79"/>
                <a:cs typeface="Aharoni" pitchFamily="2" charset="-79"/>
              </a:rPr>
              <a:t>diáctico</a:t>
            </a:r>
            <a:r>
              <a:rPr lang="es-ES" dirty="0" smtClean="0">
                <a:solidFill>
                  <a:srgbClr val="FFFF00"/>
                </a:solidFill>
                <a:latin typeface="Aharoni" pitchFamily="2" charset="-79"/>
                <a:cs typeface="Aharoni" pitchFamily="2" charset="-79"/>
              </a:rPr>
              <a:t> Curso EFR</a:t>
            </a:r>
            <a:endParaRPr lang="es-ES" dirty="0">
              <a:solidFill>
                <a:srgbClr val="FFFF00"/>
              </a:solidFill>
              <a:latin typeface="Aharoni" pitchFamily="2" charset="-79"/>
              <a:cs typeface="Aharoni" pitchFamily="2" charset="-79"/>
            </a:endParaRPr>
          </a:p>
        </p:txBody>
      </p:sp>
      <p:sp>
        <p:nvSpPr>
          <p:cNvPr id="19" name="18 CuadroTexto"/>
          <p:cNvSpPr txBox="1"/>
          <p:nvPr/>
        </p:nvSpPr>
        <p:spPr>
          <a:xfrm>
            <a:off x="1691680" y="3212976"/>
            <a:ext cx="936104" cy="923330"/>
          </a:xfrm>
          <a:prstGeom prst="rect">
            <a:avLst/>
          </a:prstGeom>
          <a:noFill/>
        </p:spPr>
        <p:txBody>
          <a:bodyPr wrap="square" rtlCol="0">
            <a:spAutoFit/>
          </a:bodyPr>
          <a:lstStyle/>
          <a:p>
            <a:r>
              <a:rPr lang="es-ES" sz="5400" dirty="0" smtClean="0">
                <a:solidFill>
                  <a:srgbClr val="FFFF00"/>
                </a:solidFill>
                <a:latin typeface="Aharoni" pitchFamily="2" charset="-79"/>
                <a:cs typeface="Aharoni" pitchFamily="2" charset="-79"/>
              </a:rPr>
              <a:t>+</a:t>
            </a:r>
            <a:endParaRPr lang="es-ES" sz="5400" dirty="0">
              <a:solidFill>
                <a:srgbClr val="FFFF00"/>
              </a:solidFill>
              <a:latin typeface="Aharoni" pitchFamily="2" charset="-79"/>
              <a:cs typeface="Aharoni" pitchFamily="2" charset="-79"/>
            </a:endParaRPr>
          </a:p>
        </p:txBody>
      </p:sp>
      <p:sp>
        <p:nvSpPr>
          <p:cNvPr id="20" name="19 CuadroTexto"/>
          <p:cNvSpPr txBox="1"/>
          <p:nvPr/>
        </p:nvSpPr>
        <p:spPr>
          <a:xfrm>
            <a:off x="539552" y="4293096"/>
            <a:ext cx="3816424" cy="815608"/>
          </a:xfrm>
          <a:prstGeom prst="rect">
            <a:avLst/>
          </a:prstGeom>
          <a:noFill/>
        </p:spPr>
        <p:txBody>
          <a:bodyPr wrap="square" rtlCol="0">
            <a:spAutoFit/>
          </a:bodyPr>
          <a:lstStyle/>
          <a:p>
            <a:r>
              <a:rPr lang="es-ES" sz="2000" dirty="0" smtClean="0">
                <a:solidFill>
                  <a:srgbClr val="FFFF00"/>
                </a:solidFill>
                <a:latin typeface="Aharoni" pitchFamily="2" charset="-79"/>
                <a:cs typeface="Aharoni" pitchFamily="2" charset="-79"/>
              </a:rPr>
              <a:t> * </a:t>
            </a:r>
            <a:r>
              <a:rPr lang="es-ES" dirty="0" smtClean="0">
                <a:solidFill>
                  <a:srgbClr val="FFFF00"/>
                </a:solidFill>
                <a:latin typeface="Aharoni" pitchFamily="2" charset="-79"/>
                <a:cs typeface="Aharoni" pitchFamily="2" charset="-79"/>
              </a:rPr>
              <a:t>Alojamiento</a:t>
            </a:r>
          </a:p>
          <a:p>
            <a:r>
              <a:rPr lang="es-ES" dirty="0" smtClean="0">
                <a:solidFill>
                  <a:srgbClr val="FFFF00"/>
                </a:solidFill>
                <a:latin typeface="Aharoni" pitchFamily="2" charset="-79"/>
                <a:cs typeface="Aharoni" pitchFamily="2" charset="-79"/>
              </a:rPr>
              <a:t> Especialidad </a:t>
            </a:r>
            <a:r>
              <a:rPr lang="es-ES" dirty="0" err="1" smtClean="0">
                <a:solidFill>
                  <a:srgbClr val="FFFF00"/>
                </a:solidFill>
                <a:latin typeface="Aharoni" pitchFamily="2" charset="-79"/>
                <a:cs typeface="Aharoni" pitchFamily="2" charset="-79"/>
              </a:rPr>
              <a:t>Nitrox</a:t>
            </a:r>
            <a:endParaRPr lang="es-ES" dirty="0" smtClean="0">
              <a:solidFill>
                <a:srgbClr val="FFFF00"/>
              </a:solidFill>
              <a:latin typeface="Aharoni" pitchFamily="2" charset="-79"/>
              <a:cs typeface="Aharoni" pitchFamily="2" charset="-79"/>
            </a:endParaRPr>
          </a:p>
          <a:p>
            <a:pPr>
              <a:buFont typeface="Arial" pitchFamily="34" charset="0"/>
              <a:buChar char="•"/>
            </a:pPr>
            <a:r>
              <a:rPr lang="es-ES" sz="900" dirty="0" smtClean="0">
                <a:solidFill>
                  <a:srgbClr val="FFFF00"/>
                </a:solidFill>
                <a:latin typeface="Aharoni" pitchFamily="2" charset="-79"/>
                <a:cs typeface="Aharoni" pitchFamily="2" charset="-79"/>
              </a:rPr>
              <a:t>(no incluye las tasas de afiliación a PADI)</a:t>
            </a:r>
            <a:endParaRPr lang="es-ES" sz="900" dirty="0">
              <a:solidFill>
                <a:schemeClr val="bg1">
                  <a:lumMod val="95000"/>
                </a:schemeClr>
              </a:solidFill>
              <a:latin typeface="Aharoni" pitchFamily="2" charset="-79"/>
              <a:cs typeface="Aharoni" pitchFamily="2" charset="-79"/>
            </a:endParaRPr>
          </a:p>
        </p:txBody>
      </p:sp>
      <p:sp>
        <p:nvSpPr>
          <p:cNvPr id="21" name="20 Rectángulo redondeado"/>
          <p:cNvSpPr/>
          <p:nvPr/>
        </p:nvSpPr>
        <p:spPr>
          <a:xfrm>
            <a:off x="467544" y="260648"/>
            <a:ext cx="4355976" cy="720080"/>
          </a:xfrm>
          <a:prstGeom prst="roundRect">
            <a:avLst/>
          </a:prstGeom>
          <a:solidFill>
            <a:srgbClr val="27E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CuadroTexto"/>
          <p:cNvSpPr txBox="1"/>
          <p:nvPr/>
        </p:nvSpPr>
        <p:spPr>
          <a:xfrm>
            <a:off x="323528" y="260648"/>
            <a:ext cx="4248472" cy="707886"/>
          </a:xfrm>
          <a:prstGeom prst="rect">
            <a:avLst/>
          </a:prstGeom>
          <a:noFill/>
        </p:spPr>
        <p:txBody>
          <a:bodyPr wrap="square" rtlCol="0">
            <a:spAutoFit/>
          </a:bodyPr>
          <a:lstStyle/>
          <a:p>
            <a:pPr algn="ctr"/>
            <a:r>
              <a:rPr lang="es-ES" sz="2800" dirty="0" smtClean="0">
                <a:solidFill>
                  <a:schemeClr val="tx1">
                    <a:lumMod val="95000"/>
                    <a:lumOff val="5000"/>
                  </a:schemeClr>
                </a:solidFill>
                <a:latin typeface="Aharoni" pitchFamily="2" charset="-79"/>
                <a:cs typeface="Aharoni" pitchFamily="2" charset="-79"/>
              </a:rPr>
              <a:t>PACK PLUS   </a:t>
            </a:r>
            <a:r>
              <a:rPr lang="es-ES" sz="4000" dirty="0" smtClean="0">
                <a:solidFill>
                  <a:schemeClr val="tx1">
                    <a:lumMod val="95000"/>
                    <a:lumOff val="5000"/>
                  </a:schemeClr>
                </a:solidFill>
                <a:latin typeface="Aharoni" pitchFamily="2" charset="-79"/>
                <a:cs typeface="Aharoni" pitchFamily="2" charset="-79"/>
              </a:rPr>
              <a:t>2280€</a:t>
            </a:r>
            <a:endParaRPr lang="es-ES" sz="4000" dirty="0">
              <a:solidFill>
                <a:schemeClr val="tx1">
                  <a:lumMod val="95000"/>
                  <a:lumOff val="5000"/>
                </a:schemeClr>
              </a:solidFill>
              <a:latin typeface="Aharoni" pitchFamily="2" charset="-79"/>
              <a:cs typeface="Aharoni" pitchFamily="2" charset="-79"/>
            </a:endParaRPr>
          </a:p>
        </p:txBody>
      </p:sp>
      <p:sp>
        <p:nvSpPr>
          <p:cNvPr id="10" name="9 CuadroTexto"/>
          <p:cNvSpPr txBox="1"/>
          <p:nvPr/>
        </p:nvSpPr>
        <p:spPr>
          <a:xfrm>
            <a:off x="107504" y="6165304"/>
            <a:ext cx="3995936" cy="553998"/>
          </a:xfrm>
          <a:prstGeom prst="rect">
            <a:avLst/>
          </a:prstGeom>
          <a:noFill/>
        </p:spPr>
        <p:txBody>
          <a:bodyPr wrap="square" rtlCol="0">
            <a:spAutoFit/>
          </a:bodyPr>
          <a:lstStyle/>
          <a:p>
            <a:pPr algn="just"/>
            <a:r>
              <a:rPr lang="es-ES" sz="1000" b="1" dirty="0" smtClean="0">
                <a:solidFill>
                  <a:srgbClr val="FFFF00"/>
                </a:solidFill>
              </a:rPr>
              <a:t>*Alojamiento compartido durante los 8 días del curso (y del IE si es en Aguadulce) y solo en el caso de que haya un mínimo de dos estudiantes que lo requieran.</a:t>
            </a:r>
            <a:endParaRPr lang="es-ES" sz="1000" b="1" dirty="0">
              <a:solidFill>
                <a:srgbClr val="FFFF00"/>
              </a:solidFill>
            </a:endParaRPr>
          </a:p>
        </p:txBody>
      </p:sp>
      <p:sp>
        <p:nvSpPr>
          <p:cNvPr id="11" name="10 CuadroTexto"/>
          <p:cNvSpPr txBox="1"/>
          <p:nvPr/>
        </p:nvSpPr>
        <p:spPr>
          <a:xfrm>
            <a:off x="323528" y="1340768"/>
            <a:ext cx="2448272"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glow rad="101600">
                    <a:srgbClr val="FFFF00">
                      <a:alpha val="60000"/>
                    </a:srgbClr>
                  </a:glow>
                  <a:outerShdw blurRad="76200" dist="50800" dir="5400000" algn="tl" rotWithShape="0">
                    <a:srgbClr val="000000">
                      <a:alpha val="65000"/>
                    </a:srgbClr>
                  </a:outerShdw>
                </a:effectLst>
                <a:latin typeface="Aharoni" pitchFamily="2" charset="-79"/>
                <a:cs typeface="Aharoni" pitchFamily="2" charset="-79"/>
              </a:rPr>
              <a:t>INCLUYE</a:t>
            </a:r>
            <a:endParaRPr lang="es-ES" b="1" spc="50" dirty="0">
              <a:ln w="11430"/>
              <a:gradFill>
                <a:gsLst>
                  <a:gs pos="25000">
                    <a:schemeClr val="accent2">
                      <a:satMod val="155000"/>
                    </a:schemeClr>
                  </a:gs>
                  <a:gs pos="100000">
                    <a:schemeClr val="accent2">
                      <a:shade val="45000"/>
                      <a:satMod val="165000"/>
                    </a:schemeClr>
                  </a:gs>
                </a:gsLst>
                <a:lin ang="5400000"/>
              </a:gradFill>
              <a:effectLst>
                <a:glow rad="101600">
                  <a:srgbClr val="FFFF00">
                    <a:alpha val="60000"/>
                  </a:srgbClr>
                </a:glow>
                <a:outerShdw blurRad="76200" dist="50800" dir="5400000" algn="tl" rotWithShape="0">
                  <a:srgbClr val="000000">
                    <a:alpha val="65000"/>
                  </a:srgbClr>
                </a:outerShdw>
              </a:effectLst>
              <a:latin typeface="Aharoni" pitchFamily="2" charset="-79"/>
              <a:cs typeface="Aharoni" pitchFamily="2" charset="-79"/>
            </a:endParaRPr>
          </a:p>
        </p:txBody>
      </p:sp>
      <p:sp>
        <p:nvSpPr>
          <p:cNvPr id="12" name="11 Rectángulo"/>
          <p:cNvSpPr/>
          <p:nvPr/>
        </p:nvSpPr>
        <p:spPr>
          <a:xfrm>
            <a:off x="107504" y="1340768"/>
            <a:ext cx="72008" cy="3816424"/>
          </a:xfrm>
          <a:prstGeom prst="rect">
            <a:avLst/>
          </a:prstGeom>
          <a:solidFill>
            <a:srgbClr val="27E5F9"/>
          </a:solidFill>
          <a:ln>
            <a:solidFill>
              <a:srgbClr val="27E5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3" name="12 Conector recto de flecha"/>
          <p:cNvCxnSpPr/>
          <p:nvPr/>
        </p:nvCxnSpPr>
        <p:spPr>
          <a:xfrm>
            <a:off x="179512" y="1844824"/>
            <a:ext cx="432048" cy="0"/>
          </a:xfrm>
          <a:prstGeom prst="straightConnector1">
            <a:avLst/>
          </a:prstGeom>
          <a:ln w="28575">
            <a:solidFill>
              <a:srgbClr val="27E5F9"/>
            </a:solidFill>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a:off x="179512" y="2132856"/>
            <a:ext cx="432048" cy="0"/>
          </a:xfrm>
          <a:prstGeom prst="straightConnector1">
            <a:avLst/>
          </a:prstGeom>
          <a:ln w="28575">
            <a:solidFill>
              <a:srgbClr val="27E5F9"/>
            </a:solidFill>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a:off x="179512" y="2420888"/>
            <a:ext cx="432048" cy="0"/>
          </a:xfrm>
          <a:prstGeom prst="straightConnector1">
            <a:avLst/>
          </a:prstGeom>
          <a:ln w="28575">
            <a:solidFill>
              <a:srgbClr val="27E5F9"/>
            </a:solidFill>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a:off x="179512" y="2708920"/>
            <a:ext cx="432048" cy="0"/>
          </a:xfrm>
          <a:prstGeom prst="straightConnector1">
            <a:avLst/>
          </a:prstGeom>
          <a:ln w="28575">
            <a:solidFill>
              <a:srgbClr val="27E5F9"/>
            </a:solidFill>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a:off x="179512" y="2996952"/>
            <a:ext cx="432048" cy="0"/>
          </a:xfrm>
          <a:prstGeom prst="straightConnector1">
            <a:avLst/>
          </a:prstGeom>
          <a:ln w="28575">
            <a:solidFill>
              <a:srgbClr val="27E5F9"/>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a:off x="179512" y="3284984"/>
            <a:ext cx="432048" cy="0"/>
          </a:xfrm>
          <a:prstGeom prst="straightConnector1">
            <a:avLst/>
          </a:prstGeom>
          <a:ln w="28575">
            <a:solidFill>
              <a:srgbClr val="27E5F9"/>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a:off x="179512" y="4509120"/>
            <a:ext cx="432048" cy="0"/>
          </a:xfrm>
          <a:prstGeom prst="straightConnector1">
            <a:avLst/>
          </a:prstGeom>
          <a:ln w="28575">
            <a:solidFill>
              <a:srgbClr val="27E5F9"/>
            </a:solidFill>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p:nvPr/>
        </p:nvCxnSpPr>
        <p:spPr>
          <a:xfrm>
            <a:off x="179512" y="4797152"/>
            <a:ext cx="432048" cy="0"/>
          </a:xfrm>
          <a:prstGeom prst="straightConnector1">
            <a:avLst/>
          </a:prstGeom>
          <a:ln w="28575">
            <a:solidFill>
              <a:srgbClr val="27E5F9"/>
            </a:solidFill>
            <a:tailEnd type="arrow"/>
          </a:ln>
        </p:spPr>
        <p:style>
          <a:lnRef idx="1">
            <a:schemeClr val="accent1"/>
          </a:lnRef>
          <a:fillRef idx="0">
            <a:schemeClr val="accent1"/>
          </a:fillRef>
          <a:effectRef idx="0">
            <a:schemeClr val="accent1"/>
          </a:effectRef>
          <a:fontRef idx="minor">
            <a:schemeClr val="tx1"/>
          </a:fontRef>
        </p:style>
      </p:cxnSp>
      <p:sp>
        <p:nvSpPr>
          <p:cNvPr id="27" name="26 Rectángulo"/>
          <p:cNvSpPr/>
          <p:nvPr/>
        </p:nvSpPr>
        <p:spPr>
          <a:xfrm>
            <a:off x="5076056" y="5805264"/>
            <a:ext cx="3851920" cy="769441"/>
          </a:xfrm>
          <a:prstGeom prst="rect">
            <a:avLst/>
          </a:prstGeom>
        </p:spPr>
        <p:txBody>
          <a:bodyPr wrap="square">
            <a:spAutoFit/>
          </a:bodyPr>
          <a:lstStyle/>
          <a:p>
            <a:pPr algn="just"/>
            <a:r>
              <a:rPr lang="es-ES" sz="1100" dirty="0" smtClean="0">
                <a:solidFill>
                  <a:schemeClr val="bg1"/>
                </a:solidFill>
                <a:latin typeface="Aharoni" pitchFamily="2" charset="-79"/>
                <a:cs typeface="Aharoni" pitchFamily="2" charset="-79"/>
              </a:rPr>
              <a:t>NOTA: Recuerda que a este precio, el día que quieras hacer el examen deberás agregar las tasas de examen y la afiliación a PADI y a EFR. Ese monto lo pagas directamente a PADI EMEA</a:t>
            </a:r>
            <a:endParaRPr lang="es-ES" sz="1400" dirty="0">
              <a:solidFill>
                <a:schemeClr val="bg1"/>
              </a:solidFill>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ed66b15f-7fbd-4494-b231-f50ab94d0f18.jpg"/>
          <p:cNvPicPr>
            <a:picLocks noChangeAspect="1"/>
          </p:cNvPicPr>
          <p:nvPr/>
        </p:nvPicPr>
        <p:blipFill>
          <a:blip r:embed="rId2" cstate="print"/>
          <a:stretch>
            <a:fillRect/>
          </a:stretch>
        </p:blipFill>
        <p:spPr>
          <a:xfrm>
            <a:off x="0" y="0"/>
            <a:ext cx="9144000" cy="6858000"/>
          </a:xfrm>
          <a:prstGeom prst="rect">
            <a:avLst/>
          </a:prstGeom>
        </p:spPr>
      </p:pic>
      <p:sp>
        <p:nvSpPr>
          <p:cNvPr id="17" name="16 Rectángulo"/>
          <p:cNvSpPr/>
          <p:nvPr/>
        </p:nvSpPr>
        <p:spPr>
          <a:xfrm>
            <a:off x="0" y="0"/>
            <a:ext cx="428396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redondeado"/>
          <p:cNvSpPr/>
          <p:nvPr/>
        </p:nvSpPr>
        <p:spPr>
          <a:xfrm>
            <a:off x="323528" y="548680"/>
            <a:ext cx="5472608" cy="720080"/>
          </a:xfrm>
          <a:prstGeom prst="roundRect">
            <a:avLst/>
          </a:prstGeom>
          <a:solidFill>
            <a:srgbClr val="27E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CuadroTexto"/>
          <p:cNvSpPr txBox="1"/>
          <p:nvPr/>
        </p:nvSpPr>
        <p:spPr>
          <a:xfrm>
            <a:off x="395536" y="548680"/>
            <a:ext cx="5400600" cy="707886"/>
          </a:xfrm>
          <a:prstGeom prst="rect">
            <a:avLst/>
          </a:prstGeom>
          <a:noFill/>
        </p:spPr>
        <p:txBody>
          <a:bodyPr wrap="square" rtlCol="0">
            <a:spAutoFit/>
          </a:bodyPr>
          <a:lstStyle/>
          <a:p>
            <a:pPr algn="ctr"/>
            <a:r>
              <a:rPr lang="es-ES" sz="2800" dirty="0" smtClean="0">
                <a:solidFill>
                  <a:schemeClr val="tx1">
                    <a:lumMod val="95000"/>
                    <a:lumOff val="5000"/>
                  </a:schemeClr>
                </a:solidFill>
                <a:latin typeface="Aharoni" pitchFamily="2" charset="-79"/>
                <a:cs typeface="Aharoni" pitchFamily="2" charset="-79"/>
              </a:rPr>
              <a:t>PACK GOLD MSDT </a:t>
            </a:r>
            <a:r>
              <a:rPr lang="es-ES" dirty="0" smtClean="0">
                <a:solidFill>
                  <a:schemeClr val="tx1">
                    <a:lumMod val="95000"/>
                    <a:lumOff val="5000"/>
                  </a:schemeClr>
                </a:solidFill>
                <a:latin typeface="Aharoni" pitchFamily="2" charset="-79"/>
                <a:cs typeface="Aharoni" pitchFamily="2" charset="-79"/>
              </a:rPr>
              <a:t>desde</a:t>
            </a:r>
            <a:r>
              <a:rPr lang="es-ES" sz="2800" dirty="0" smtClean="0">
                <a:solidFill>
                  <a:schemeClr val="tx1">
                    <a:lumMod val="95000"/>
                    <a:lumOff val="5000"/>
                  </a:schemeClr>
                </a:solidFill>
                <a:latin typeface="Aharoni" pitchFamily="2" charset="-79"/>
                <a:cs typeface="Aharoni" pitchFamily="2" charset="-79"/>
              </a:rPr>
              <a:t> </a:t>
            </a:r>
            <a:r>
              <a:rPr lang="es-ES" sz="4000" dirty="0" smtClean="0">
                <a:solidFill>
                  <a:schemeClr val="tx1">
                    <a:lumMod val="95000"/>
                    <a:lumOff val="5000"/>
                  </a:schemeClr>
                </a:solidFill>
                <a:latin typeface="Aharoni" pitchFamily="2" charset="-79"/>
                <a:cs typeface="Aharoni" pitchFamily="2" charset="-79"/>
              </a:rPr>
              <a:t>2550€</a:t>
            </a:r>
            <a:endParaRPr lang="es-ES" sz="4000" dirty="0">
              <a:solidFill>
                <a:schemeClr val="tx1">
                  <a:lumMod val="95000"/>
                  <a:lumOff val="5000"/>
                </a:schemeClr>
              </a:solidFill>
              <a:latin typeface="Aharoni" pitchFamily="2" charset="-79"/>
              <a:cs typeface="Aharoni" pitchFamily="2" charset="-79"/>
            </a:endParaRPr>
          </a:p>
        </p:txBody>
      </p:sp>
      <p:sp>
        <p:nvSpPr>
          <p:cNvPr id="20" name="19 CuadroTexto"/>
          <p:cNvSpPr txBox="1"/>
          <p:nvPr/>
        </p:nvSpPr>
        <p:spPr>
          <a:xfrm>
            <a:off x="467544" y="1628800"/>
            <a:ext cx="6120680" cy="1754326"/>
          </a:xfrm>
          <a:prstGeom prst="rect">
            <a:avLst/>
          </a:prstGeom>
          <a:noFill/>
        </p:spPr>
        <p:txBody>
          <a:bodyPr wrap="square" rtlCol="0">
            <a:spAutoFit/>
          </a:bodyPr>
          <a:lstStyle/>
          <a:p>
            <a:pPr>
              <a:buFont typeface="Arial" pitchFamily="34" charset="0"/>
              <a:buChar char="•"/>
            </a:pPr>
            <a:r>
              <a:rPr lang="es-ES" dirty="0" smtClean="0">
                <a:solidFill>
                  <a:srgbClr val="FFFF00"/>
                </a:solidFill>
                <a:latin typeface="Aharoni" pitchFamily="2" charset="-79"/>
                <a:cs typeface="Aharoni" pitchFamily="2" charset="-79"/>
              </a:rPr>
              <a:t>Curso </a:t>
            </a:r>
            <a:r>
              <a:rPr lang="es-ES" dirty="0" err="1" smtClean="0">
                <a:solidFill>
                  <a:srgbClr val="FFFF00"/>
                </a:solidFill>
                <a:latin typeface="Aharoni" pitchFamily="2" charset="-79"/>
                <a:cs typeface="Aharoni" pitchFamily="2" charset="-79"/>
              </a:rPr>
              <a:t>Assistant</a:t>
            </a:r>
            <a:r>
              <a:rPr lang="es-ES" dirty="0" smtClean="0">
                <a:solidFill>
                  <a:srgbClr val="FFFF00"/>
                </a:solidFill>
                <a:latin typeface="Aharoni" pitchFamily="2" charset="-79"/>
                <a:cs typeface="Aharoni" pitchFamily="2" charset="-79"/>
              </a:rPr>
              <a:t> Instructor</a:t>
            </a:r>
          </a:p>
          <a:p>
            <a:pPr>
              <a:buFont typeface="Arial" pitchFamily="34" charset="0"/>
              <a:buChar char="•"/>
            </a:pPr>
            <a:r>
              <a:rPr lang="es-ES" dirty="0" smtClean="0">
                <a:solidFill>
                  <a:srgbClr val="FFFF00"/>
                </a:solidFill>
                <a:latin typeface="Aharoni" pitchFamily="2" charset="-79"/>
                <a:cs typeface="Aharoni" pitchFamily="2" charset="-79"/>
              </a:rPr>
              <a:t>Curso Open </a:t>
            </a:r>
            <a:r>
              <a:rPr lang="es-ES" dirty="0" err="1" smtClean="0">
                <a:solidFill>
                  <a:srgbClr val="FFFF00"/>
                </a:solidFill>
                <a:latin typeface="Aharoni" pitchFamily="2" charset="-79"/>
                <a:cs typeface="Aharoni" pitchFamily="2" charset="-79"/>
              </a:rPr>
              <a:t>Water</a:t>
            </a:r>
            <a:r>
              <a:rPr lang="es-ES" dirty="0" smtClean="0">
                <a:solidFill>
                  <a:srgbClr val="FFFF00"/>
                </a:solidFill>
                <a:latin typeface="Aharoni" pitchFamily="2" charset="-79"/>
                <a:cs typeface="Aharoni" pitchFamily="2" charset="-79"/>
              </a:rPr>
              <a:t> </a:t>
            </a:r>
            <a:r>
              <a:rPr lang="es-ES" dirty="0" err="1" smtClean="0">
                <a:solidFill>
                  <a:srgbClr val="FFFF00"/>
                </a:solidFill>
                <a:latin typeface="Aharoni" pitchFamily="2" charset="-79"/>
                <a:cs typeface="Aharoni" pitchFamily="2" charset="-79"/>
              </a:rPr>
              <a:t>Scuba</a:t>
            </a:r>
            <a:r>
              <a:rPr lang="es-ES" dirty="0" smtClean="0">
                <a:solidFill>
                  <a:srgbClr val="FFFF00"/>
                </a:solidFill>
                <a:latin typeface="Aharoni" pitchFamily="2" charset="-79"/>
                <a:cs typeface="Aharoni" pitchFamily="2" charset="-79"/>
              </a:rPr>
              <a:t> Instructor</a:t>
            </a:r>
          </a:p>
          <a:p>
            <a:pPr>
              <a:buFont typeface="Arial" pitchFamily="34" charset="0"/>
              <a:buChar char="•"/>
            </a:pPr>
            <a:r>
              <a:rPr lang="es-ES" dirty="0" smtClean="0">
                <a:solidFill>
                  <a:srgbClr val="FFFF00"/>
                </a:solidFill>
                <a:latin typeface="Aharoni" pitchFamily="2" charset="-79"/>
                <a:cs typeface="Aharoni" pitchFamily="2" charset="-79"/>
              </a:rPr>
              <a:t>Curso Instructor </a:t>
            </a:r>
            <a:r>
              <a:rPr lang="es-ES" dirty="0" err="1" smtClean="0">
                <a:solidFill>
                  <a:srgbClr val="FFFF00"/>
                </a:solidFill>
                <a:latin typeface="Aharoni" pitchFamily="2" charset="-79"/>
                <a:cs typeface="Aharoni" pitchFamily="2" charset="-79"/>
              </a:rPr>
              <a:t>Emergency</a:t>
            </a:r>
            <a:r>
              <a:rPr lang="es-ES" dirty="0" smtClean="0">
                <a:solidFill>
                  <a:srgbClr val="FFFF00"/>
                </a:solidFill>
                <a:latin typeface="Aharoni" pitchFamily="2" charset="-79"/>
                <a:cs typeface="Aharoni" pitchFamily="2" charset="-79"/>
              </a:rPr>
              <a:t> </a:t>
            </a:r>
            <a:r>
              <a:rPr lang="es-ES" dirty="0" err="1" smtClean="0">
                <a:solidFill>
                  <a:srgbClr val="FFFF00"/>
                </a:solidFill>
                <a:latin typeface="Aharoni" pitchFamily="2" charset="-79"/>
                <a:cs typeface="Aharoni" pitchFamily="2" charset="-79"/>
              </a:rPr>
              <a:t>First</a:t>
            </a:r>
            <a:r>
              <a:rPr lang="es-ES" dirty="0" smtClean="0">
                <a:solidFill>
                  <a:srgbClr val="FFFF00"/>
                </a:solidFill>
                <a:latin typeface="Aharoni" pitchFamily="2" charset="-79"/>
                <a:cs typeface="Aharoni" pitchFamily="2" charset="-79"/>
              </a:rPr>
              <a:t> Response</a:t>
            </a:r>
          </a:p>
          <a:p>
            <a:pPr>
              <a:buFont typeface="Arial" pitchFamily="34" charset="0"/>
              <a:buChar char="•"/>
            </a:pPr>
            <a:r>
              <a:rPr lang="es-ES" dirty="0" smtClean="0">
                <a:solidFill>
                  <a:srgbClr val="FFFF00"/>
                </a:solidFill>
                <a:latin typeface="Aharoni" pitchFamily="2" charset="-79"/>
                <a:cs typeface="Aharoni" pitchFamily="2" charset="-79"/>
              </a:rPr>
              <a:t>Curso Instructor </a:t>
            </a:r>
            <a:r>
              <a:rPr lang="es-ES" dirty="0" err="1" smtClean="0">
                <a:solidFill>
                  <a:srgbClr val="FFFF00"/>
                </a:solidFill>
                <a:latin typeface="Aharoni" pitchFamily="2" charset="-79"/>
                <a:cs typeface="Aharoni" pitchFamily="2" charset="-79"/>
              </a:rPr>
              <a:t>Oxygen</a:t>
            </a:r>
            <a:r>
              <a:rPr lang="es-ES" dirty="0" smtClean="0">
                <a:solidFill>
                  <a:srgbClr val="FFFF00"/>
                </a:solidFill>
                <a:latin typeface="Aharoni" pitchFamily="2" charset="-79"/>
                <a:cs typeface="Aharoni" pitchFamily="2" charset="-79"/>
              </a:rPr>
              <a:t> </a:t>
            </a:r>
            <a:r>
              <a:rPr lang="es-ES" dirty="0" err="1" smtClean="0">
                <a:solidFill>
                  <a:srgbClr val="FFFF00"/>
                </a:solidFill>
                <a:latin typeface="Aharoni" pitchFamily="2" charset="-79"/>
                <a:cs typeface="Aharoni" pitchFamily="2" charset="-79"/>
              </a:rPr>
              <a:t>Provider</a:t>
            </a:r>
            <a:endParaRPr lang="es-ES" dirty="0" smtClean="0">
              <a:solidFill>
                <a:srgbClr val="FFFF00"/>
              </a:solidFill>
              <a:latin typeface="Aharoni" pitchFamily="2" charset="-79"/>
              <a:cs typeface="Aharoni" pitchFamily="2" charset="-79"/>
            </a:endParaRPr>
          </a:p>
          <a:p>
            <a:pPr>
              <a:buFont typeface="Arial" pitchFamily="34" charset="0"/>
              <a:buChar char="•"/>
            </a:pPr>
            <a:r>
              <a:rPr lang="es-ES" dirty="0" smtClean="0">
                <a:solidFill>
                  <a:srgbClr val="FFFF00"/>
                </a:solidFill>
                <a:latin typeface="Aharoni" pitchFamily="2" charset="-79"/>
                <a:cs typeface="Aharoni" pitchFamily="2" charset="-79"/>
              </a:rPr>
              <a:t>Material didáctico completo Curso Instructor </a:t>
            </a:r>
          </a:p>
          <a:p>
            <a:pPr>
              <a:buFont typeface="Arial" pitchFamily="34" charset="0"/>
              <a:buChar char="•"/>
            </a:pPr>
            <a:r>
              <a:rPr lang="es-ES" dirty="0" smtClean="0">
                <a:solidFill>
                  <a:srgbClr val="FFFF00"/>
                </a:solidFill>
                <a:latin typeface="Aharoni" pitchFamily="2" charset="-79"/>
                <a:cs typeface="Aharoni" pitchFamily="2" charset="-79"/>
              </a:rPr>
              <a:t>Material didáctico básico Curso EFR</a:t>
            </a:r>
            <a:endParaRPr lang="es-ES" dirty="0">
              <a:solidFill>
                <a:srgbClr val="FFFF00"/>
              </a:solidFill>
              <a:latin typeface="Aharoni" pitchFamily="2" charset="-79"/>
              <a:cs typeface="Aharoni" pitchFamily="2" charset="-79"/>
            </a:endParaRPr>
          </a:p>
        </p:txBody>
      </p:sp>
      <p:sp>
        <p:nvSpPr>
          <p:cNvPr id="21" name="20 CuadroTexto"/>
          <p:cNvSpPr txBox="1"/>
          <p:nvPr/>
        </p:nvSpPr>
        <p:spPr>
          <a:xfrm>
            <a:off x="1835696" y="3068960"/>
            <a:ext cx="792088" cy="830997"/>
          </a:xfrm>
          <a:prstGeom prst="rect">
            <a:avLst/>
          </a:prstGeom>
          <a:noFill/>
        </p:spPr>
        <p:txBody>
          <a:bodyPr wrap="square" rtlCol="0">
            <a:spAutoFit/>
          </a:bodyPr>
          <a:lstStyle/>
          <a:p>
            <a:r>
              <a:rPr lang="es-ES" sz="4800" dirty="0" smtClean="0">
                <a:solidFill>
                  <a:srgbClr val="FFFF00"/>
                </a:solidFill>
                <a:latin typeface="Aharoni" pitchFamily="2" charset="-79"/>
                <a:cs typeface="Aharoni" pitchFamily="2" charset="-79"/>
              </a:rPr>
              <a:t>+</a:t>
            </a:r>
            <a:endParaRPr lang="es-ES" sz="4800" dirty="0">
              <a:solidFill>
                <a:srgbClr val="FFFF00"/>
              </a:solidFill>
              <a:latin typeface="Aharoni" pitchFamily="2" charset="-79"/>
              <a:cs typeface="Aharoni" pitchFamily="2" charset="-79"/>
            </a:endParaRPr>
          </a:p>
        </p:txBody>
      </p:sp>
      <p:sp>
        <p:nvSpPr>
          <p:cNvPr id="9" name="8 CuadroTexto"/>
          <p:cNvSpPr txBox="1"/>
          <p:nvPr/>
        </p:nvSpPr>
        <p:spPr>
          <a:xfrm>
            <a:off x="251520" y="3717032"/>
            <a:ext cx="4320480" cy="1354217"/>
          </a:xfrm>
          <a:prstGeom prst="rect">
            <a:avLst/>
          </a:prstGeom>
          <a:noFill/>
        </p:spPr>
        <p:txBody>
          <a:bodyPr wrap="square" rtlCol="0">
            <a:spAutoFit/>
          </a:bodyPr>
          <a:lstStyle/>
          <a:p>
            <a:pPr>
              <a:buFont typeface="Arial" pitchFamily="34" charset="0"/>
              <a:buChar char="•"/>
            </a:pPr>
            <a:r>
              <a:rPr lang="es-ES" dirty="0" smtClean="0">
                <a:solidFill>
                  <a:srgbClr val="FFFF00"/>
                </a:solidFill>
                <a:latin typeface="Aharoni" pitchFamily="2" charset="-79"/>
                <a:cs typeface="Aharoni" pitchFamily="2" charset="-79"/>
              </a:rPr>
              <a:t> </a:t>
            </a:r>
            <a:r>
              <a:rPr lang="es-ES" sz="2000" dirty="0" smtClean="0">
                <a:solidFill>
                  <a:srgbClr val="FFFF00"/>
                </a:solidFill>
                <a:latin typeface="Aharoni" pitchFamily="2" charset="-79"/>
                <a:cs typeface="Aharoni" pitchFamily="2" charset="-79"/>
              </a:rPr>
              <a:t>*</a:t>
            </a:r>
            <a:r>
              <a:rPr lang="es-ES" dirty="0" smtClean="0">
                <a:solidFill>
                  <a:srgbClr val="FFFF00"/>
                </a:solidFill>
                <a:latin typeface="Aharoni" pitchFamily="2" charset="-79"/>
                <a:cs typeface="Aharoni" pitchFamily="2" charset="-79"/>
              </a:rPr>
              <a:t>Alojamiento</a:t>
            </a:r>
          </a:p>
          <a:p>
            <a:pPr>
              <a:buFont typeface="Arial" pitchFamily="34" charset="0"/>
              <a:buChar char="•"/>
            </a:pPr>
            <a:r>
              <a:rPr lang="es-ES" dirty="0" smtClean="0">
                <a:solidFill>
                  <a:srgbClr val="FFFF00"/>
                </a:solidFill>
                <a:latin typeface="Aharoni" pitchFamily="2" charset="-79"/>
                <a:cs typeface="Aharoni" pitchFamily="2" charset="-79"/>
              </a:rPr>
              <a:t> Especialidad </a:t>
            </a:r>
            <a:r>
              <a:rPr lang="es-ES" dirty="0" err="1" smtClean="0">
                <a:solidFill>
                  <a:srgbClr val="FFFF00"/>
                </a:solidFill>
                <a:latin typeface="Aharoni" pitchFamily="2" charset="-79"/>
                <a:cs typeface="Aharoni" pitchFamily="2" charset="-79"/>
              </a:rPr>
              <a:t>Nitrox</a:t>
            </a:r>
            <a:endParaRPr lang="es-ES" sz="800" dirty="0" smtClean="0">
              <a:solidFill>
                <a:srgbClr val="FFFF00"/>
              </a:solidFill>
              <a:latin typeface="Aharoni" pitchFamily="2" charset="-79"/>
              <a:cs typeface="Aharoni" pitchFamily="2" charset="-79"/>
            </a:endParaRPr>
          </a:p>
          <a:p>
            <a:r>
              <a:rPr lang="es-ES" sz="800" dirty="0" smtClean="0">
                <a:solidFill>
                  <a:srgbClr val="FFFF00"/>
                </a:solidFill>
                <a:latin typeface="Aharoni" pitchFamily="2" charset="-79"/>
                <a:cs typeface="Aharoni" pitchFamily="2" charset="-79"/>
              </a:rPr>
              <a:t>      (No incluye las tasas de afiliación a PADI)</a:t>
            </a:r>
            <a:endParaRPr lang="es-ES" sz="800" dirty="0" smtClean="0">
              <a:solidFill>
                <a:schemeClr val="bg1">
                  <a:lumMod val="95000"/>
                </a:schemeClr>
              </a:solidFill>
              <a:latin typeface="Aharoni" pitchFamily="2" charset="-79"/>
              <a:cs typeface="Aharoni" pitchFamily="2" charset="-79"/>
            </a:endParaRPr>
          </a:p>
          <a:p>
            <a:pPr>
              <a:buFont typeface="Arial" pitchFamily="34" charset="0"/>
              <a:buChar char="•"/>
            </a:pPr>
            <a:endParaRPr lang="es-ES" dirty="0" smtClean="0">
              <a:solidFill>
                <a:srgbClr val="FFFF00"/>
              </a:solidFill>
              <a:latin typeface="Aharoni" pitchFamily="2" charset="-79"/>
              <a:cs typeface="Aharoni" pitchFamily="2" charset="-79"/>
            </a:endParaRPr>
          </a:p>
          <a:p>
            <a:endParaRPr lang="es-ES" dirty="0">
              <a:solidFill>
                <a:schemeClr val="bg1">
                  <a:lumMod val="95000"/>
                </a:schemeClr>
              </a:solidFill>
              <a:latin typeface="Aharoni" pitchFamily="2" charset="-79"/>
              <a:cs typeface="Aharoni" pitchFamily="2" charset="-79"/>
            </a:endParaRPr>
          </a:p>
        </p:txBody>
      </p:sp>
      <p:sp>
        <p:nvSpPr>
          <p:cNvPr id="10" name="9 CuadroTexto"/>
          <p:cNvSpPr txBox="1"/>
          <p:nvPr/>
        </p:nvSpPr>
        <p:spPr>
          <a:xfrm>
            <a:off x="1835696" y="4509120"/>
            <a:ext cx="720080" cy="769441"/>
          </a:xfrm>
          <a:prstGeom prst="rect">
            <a:avLst/>
          </a:prstGeom>
          <a:noFill/>
        </p:spPr>
        <p:txBody>
          <a:bodyPr wrap="square" rtlCol="0">
            <a:spAutoFit/>
          </a:bodyPr>
          <a:lstStyle/>
          <a:p>
            <a:r>
              <a:rPr lang="es-ES" sz="4400" dirty="0" smtClean="0">
                <a:solidFill>
                  <a:srgbClr val="FFFF00"/>
                </a:solidFill>
                <a:latin typeface="Aharoni" pitchFamily="2" charset="-79"/>
                <a:cs typeface="Aharoni" pitchFamily="2" charset="-79"/>
              </a:rPr>
              <a:t>+</a:t>
            </a:r>
            <a:endParaRPr lang="es-ES" sz="4400" dirty="0">
              <a:solidFill>
                <a:srgbClr val="FFFF00"/>
              </a:solidFill>
              <a:latin typeface="Aharoni" pitchFamily="2" charset="-79"/>
              <a:cs typeface="Aharoni" pitchFamily="2" charset="-79"/>
            </a:endParaRPr>
          </a:p>
        </p:txBody>
      </p:sp>
      <p:sp>
        <p:nvSpPr>
          <p:cNvPr id="12" name="11 CuadroTexto"/>
          <p:cNvSpPr txBox="1"/>
          <p:nvPr/>
        </p:nvSpPr>
        <p:spPr>
          <a:xfrm>
            <a:off x="323528" y="5013176"/>
            <a:ext cx="3816424" cy="1015663"/>
          </a:xfrm>
          <a:prstGeom prst="rect">
            <a:avLst/>
          </a:prstGeom>
          <a:noFill/>
        </p:spPr>
        <p:txBody>
          <a:bodyPr wrap="square" rtlCol="0">
            <a:spAutoFit/>
          </a:bodyPr>
          <a:lstStyle/>
          <a:p>
            <a:r>
              <a:rPr lang="es-ES" dirty="0" smtClean="0">
                <a:solidFill>
                  <a:srgbClr val="FFFF00"/>
                </a:solidFill>
                <a:latin typeface="Aharoni" pitchFamily="2" charset="-79"/>
                <a:cs typeface="Aharoni" pitchFamily="2" charset="-79"/>
              </a:rPr>
              <a:t>Tres especialidades</a:t>
            </a:r>
          </a:p>
          <a:p>
            <a:r>
              <a:rPr lang="es-ES" sz="800" dirty="0" smtClean="0">
                <a:solidFill>
                  <a:srgbClr val="FFFF00"/>
                </a:solidFill>
                <a:latin typeface="Aharoni" pitchFamily="2" charset="-79"/>
                <a:cs typeface="Aharoni" pitchFamily="2" charset="-79"/>
              </a:rPr>
              <a:t>(no incluye las tasas de afiliación a PADI), ni material)</a:t>
            </a:r>
          </a:p>
          <a:p>
            <a:r>
              <a:rPr lang="es-ES" sz="1200" dirty="0" smtClean="0">
                <a:solidFill>
                  <a:srgbClr val="FFFF00"/>
                </a:solidFill>
                <a:latin typeface="Aharoni" pitchFamily="2" charset="-79"/>
                <a:cs typeface="Aharoni" pitchFamily="2" charset="-79"/>
              </a:rPr>
              <a:t>Se realizan inmediatamente después del examen de Instructor en los dos días subsiguientes</a:t>
            </a:r>
            <a:r>
              <a:rPr lang="es-ES" sz="1000" dirty="0" smtClean="0">
                <a:solidFill>
                  <a:srgbClr val="FFFF00"/>
                </a:solidFill>
                <a:latin typeface="Aharoni" pitchFamily="2" charset="-79"/>
                <a:cs typeface="Aharoni" pitchFamily="2" charset="-79"/>
              </a:rPr>
              <a:t>.</a:t>
            </a:r>
            <a:endParaRPr lang="es-ES" sz="1000" dirty="0" smtClean="0">
              <a:solidFill>
                <a:srgbClr val="FFFF00"/>
              </a:solidFill>
              <a:latin typeface="Aharoni" pitchFamily="2" charset="-79"/>
              <a:cs typeface="Aharoni" pitchFamily="2" charset="-79"/>
            </a:endParaRPr>
          </a:p>
          <a:p>
            <a:r>
              <a:rPr lang="es-ES" sz="900" dirty="0" smtClean="0">
                <a:solidFill>
                  <a:srgbClr val="FFFF00"/>
                </a:solidFill>
                <a:latin typeface="Aharoni" pitchFamily="2" charset="-79"/>
                <a:cs typeface="Aharoni" pitchFamily="2" charset="-79"/>
              </a:rPr>
              <a:t>(Oferta especialidades de una inmersión)</a:t>
            </a:r>
            <a:endParaRPr lang="es-ES" sz="900" dirty="0" smtClean="0">
              <a:solidFill>
                <a:srgbClr val="FFFF00"/>
              </a:solidFill>
              <a:latin typeface="Aharoni" pitchFamily="2" charset="-79"/>
              <a:cs typeface="Aharoni" pitchFamily="2" charset="-79"/>
            </a:endParaRPr>
          </a:p>
        </p:txBody>
      </p:sp>
      <p:sp>
        <p:nvSpPr>
          <p:cNvPr id="14" name="13 CuadroTexto"/>
          <p:cNvSpPr txBox="1"/>
          <p:nvPr/>
        </p:nvSpPr>
        <p:spPr>
          <a:xfrm>
            <a:off x="179512" y="6165304"/>
            <a:ext cx="3995936" cy="553998"/>
          </a:xfrm>
          <a:prstGeom prst="rect">
            <a:avLst/>
          </a:prstGeom>
          <a:noFill/>
        </p:spPr>
        <p:txBody>
          <a:bodyPr wrap="square" rtlCol="0">
            <a:spAutoFit/>
          </a:bodyPr>
          <a:lstStyle/>
          <a:p>
            <a:pPr algn="just"/>
            <a:r>
              <a:rPr lang="es-ES" sz="1000" b="1" dirty="0" smtClean="0">
                <a:solidFill>
                  <a:srgbClr val="FFFF00"/>
                </a:solidFill>
              </a:rPr>
              <a:t>*Alojamiento compartido durante los 8 días del curso (y del IE si es en Aguadulce) y solo en el caso de que haya un mínimo de  tres estudiantes que lo requieran.</a:t>
            </a:r>
            <a:endParaRPr lang="es-ES" sz="1000" b="1" dirty="0">
              <a:solidFill>
                <a:srgbClr val="FFFF00"/>
              </a:solidFill>
            </a:endParaRPr>
          </a:p>
        </p:txBody>
      </p:sp>
      <p:sp>
        <p:nvSpPr>
          <p:cNvPr id="13" name="12 Rectángulo"/>
          <p:cNvSpPr/>
          <p:nvPr/>
        </p:nvSpPr>
        <p:spPr>
          <a:xfrm>
            <a:off x="4644008" y="5805264"/>
            <a:ext cx="3851920" cy="769441"/>
          </a:xfrm>
          <a:prstGeom prst="rect">
            <a:avLst/>
          </a:prstGeom>
        </p:spPr>
        <p:txBody>
          <a:bodyPr wrap="square">
            <a:spAutoFit/>
          </a:bodyPr>
          <a:lstStyle/>
          <a:p>
            <a:pPr algn="just"/>
            <a:r>
              <a:rPr lang="es-ES" sz="1100" dirty="0" smtClean="0">
                <a:solidFill>
                  <a:schemeClr val="bg1"/>
                </a:solidFill>
                <a:latin typeface="Aharoni" pitchFamily="2" charset="-79"/>
                <a:cs typeface="Aharoni" pitchFamily="2" charset="-79"/>
              </a:rPr>
              <a:t>NOTA: Recuerda que a este precio, el día que quieras hacer el examen deberás agregar las tasas de examen y la afiliación a PADI y a EFR. Ese monto lo pagas directamente a PADI EMEA</a:t>
            </a:r>
            <a:endParaRPr lang="es-ES" sz="1400" dirty="0">
              <a:solidFill>
                <a:schemeClr val="bg1"/>
              </a:solidFill>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dc marzo 2017\P3070375.JPG"/>
          <p:cNvPicPr>
            <a:picLocks noChangeAspect="1" noChangeArrowheads="1"/>
          </p:cNvPicPr>
          <p:nvPr/>
        </p:nvPicPr>
        <p:blipFill>
          <a:blip r:embed="rId2" cstate="print"/>
          <a:srcRect/>
          <a:stretch>
            <a:fillRect/>
          </a:stretch>
        </p:blipFill>
        <p:spPr bwMode="auto">
          <a:xfrm flipH="1">
            <a:off x="1475656" y="0"/>
            <a:ext cx="7668344" cy="6858000"/>
          </a:xfrm>
          <a:prstGeom prst="rect">
            <a:avLst/>
          </a:prstGeom>
          <a:noFill/>
        </p:spPr>
      </p:pic>
      <p:sp>
        <p:nvSpPr>
          <p:cNvPr id="8" name="7 Rectángulo"/>
          <p:cNvSpPr/>
          <p:nvPr/>
        </p:nvSpPr>
        <p:spPr>
          <a:xfrm>
            <a:off x="0" y="-27384"/>
            <a:ext cx="4283968" cy="68853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redondeado"/>
          <p:cNvSpPr/>
          <p:nvPr/>
        </p:nvSpPr>
        <p:spPr>
          <a:xfrm>
            <a:off x="179512" y="188640"/>
            <a:ext cx="4824536" cy="720080"/>
          </a:xfrm>
          <a:prstGeom prst="roundRect">
            <a:avLst/>
          </a:prstGeom>
          <a:solidFill>
            <a:srgbClr val="27E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CuadroTexto"/>
          <p:cNvSpPr txBox="1"/>
          <p:nvPr/>
        </p:nvSpPr>
        <p:spPr>
          <a:xfrm>
            <a:off x="288032" y="260648"/>
            <a:ext cx="6732240" cy="646331"/>
          </a:xfrm>
          <a:prstGeom prst="rect">
            <a:avLst/>
          </a:prstGeom>
          <a:noFill/>
        </p:spPr>
        <p:txBody>
          <a:bodyPr wrap="square" rtlCol="0">
            <a:spAutoFit/>
          </a:bodyPr>
          <a:lstStyle/>
          <a:p>
            <a:r>
              <a:rPr lang="es-ES" sz="2800" dirty="0" smtClean="0">
                <a:solidFill>
                  <a:schemeClr val="tx1">
                    <a:lumMod val="95000"/>
                    <a:lumOff val="5000"/>
                  </a:schemeClr>
                </a:solidFill>
                <a:latin typeface="Aharoni" pitchFamily="2" charset="-79"/>
                <a:cs typeface="Aharoni" pitchFamily="2" charset="-79"/>
              </a:rPr>
              <a:t>TASAS de PADI </a:t>
            </a:r>
            <a:r>
              <a:rPr lang="es-ES" sz="3600" dirty="0" smtClean="0">
                <a:solidFill>
                  <a:schemeClr val="tx1">
                    <a:lumMod val="95000"/>
                    <a:lumOff val="5000"/>
                  </a:schemeClr>
                </a:solidFill>
                <a:latin typeface="Aharoni" pitchFamily="2" charset="-79"/>
                <a:cs typeface="Aharoni" pitchFamily="2" charset="-79"/>
              </a:rPr>
              <a:t>1228€</a:t>
            </a:r>
            <a:endParaRPr lang="es-ES" sz="3600" dirty="0">
              <a:solidFill>
                <a:schemeClr val="tx1">
                  <a:lumMod val="95000"/>
                  <a:lumOff val="5000"/>
                </a:schemeClr>
              </a:solidFill>
              <a:latin typeface="Aharoni" pitchFamily="2" charset="-79"/>
              <a:cs typeface="Aharoni" pitchFamily="2" charset="-79"/>
            </a:endParaRPr>
          </a:p>
        </p:txBody>
      </p:sp>
      <p:sp>
        <p:nvSpPr>
          <p:cNvPr id="13" name="12 CuadroTexto"/>
          <p:cNvSpPr txBox="1"/>
          <p:nvPr/>
        </p:nvSpPr>
        <p:spPr>
          <a:xfrm>
            <a:off x="251520" y="5805264"/>
            <a:ext cx="3744416" cy="861774"/>
          </a:xfrm>
          <a:prstGeom prst="rect">
            <a:avLst/>
          </a:prstGeom>
          <a:solidFill>
            <a:srgbClr val="FF000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S" sz="1200" b="1" dirty="0" smtClean="0">
                <a:solidFill>
                  <a:schemeClr val="bg1"/>
                </a:solidFill>
                <a:latin typeface="Aharoni" pitchFamily="2" charset="-79"/>
                <a:cs typeface="Aharoni" pitchFamily="2" charset="-79"/>
              </a:rPr>
              <a:t>Puedes realizar el examen de instructor una vez que termines el curso, o bien, días o meses después en otra localización de España o inclusive en otro país</a:t>
            </a:r>
            <a:r>
              <a:rPr lang="es-ES" sz="1400" b="1" dirty="0" smtClean="0">
                <a:solidFill>
                  <a:srgbClr val="FF0000"/>
                </a:solidFill>
              </a:rPr>
              <a:t>. </a:t>
            </a:r>
            <a:endParaRPr lang="es-ES" sz="1400" b="1" dirty="0">
              <a:solidFill>
                <a:srgbClr val="FF0000"/>
              </a:solidFill>
            </a:endParaRPr>
          </a:p>
        </p:txBody>
      </p:sp>
      <p:sp>
        <p:nvSpPr>
          <p:cNvPr id="14" name="13 CuadroTexto"/>
          <p:cNvSpPr txBox="1"/>
          <p:nvPr/>
        </p:nvSpPr>
        <p:spPr>
          <a:xfrm>
            <a:off x="179512" y="1225689"/>
            <a:ext cx="3960440" cy="5878532"/>
          </a:xfrm>
          <a:prstGeom prst="rect">
            <a:avLst/>
          </a:prstGeom>
          <a:noFill/>
        </p:spPr>
        <p:txBody>
          <a:bodyPr wrap="square" rtlCol="0">
            <a:spAutoFit/>
          </a:bodyPr>
          <a:lstStyle/>
          <a:p>
            <a:r>
              <a:rPr lang="es-ES" sz="1400" dirty="0" smtClean="0">
                <a:solidFill>
                  <a:schemeClr val="bg1"/>
                </a:solidFill>
                <a:latin typeface="Aharoni" pitchFamily="2" charset="-79"/>
                <a:cs typeface="Aharoni" pitchFamily="2" charset="-79"/>
              </a:rPr>
              <a:t>El pago de las tasas y afiliación a PADI como profesional se pagan el mismo día que realizas el examen, directamente a PADI EMEA a través de una tarjeta de crédito.</a:t>
            </a:r>
          </a:p>
          <a:p>
            <a:endParaRPr lang="es-ES" sz="1400" dirty="0" smtClean="0">
              <a:solidFill>
                <a:schemeClr val="bg1"/>
              </a:solidFill>
              <a:latin typeface="Aharoni" pitchFamily="2" charset="-79"/>
              <a:cs typeface="Aharoni" pitchFamily="2" charset="-79"/>
            </a:endParaRPr>
          </a:p>
          <a:p>
            <a:r>
              <a:rPr lang="es-ES" sz="1400" dirty="0" smtClean="0">
                <a:solidFill>
                  <a:schemeClr val="bg1"/>
                </a:solidFill>
                <a:latin typeface="Aharoni" pitchFamily="2" charset="-79"/>
                <a:cs typeface="Aharoni" pitchFamily="2" charset="-79"/>
              </a:rPr>
              <a:t>El examen de instructor consta de cinco partes que se realizan durante dos días.</a:t>
            </a:r>
          </a:p>
          <a:p>
            <a:endParaRPr lang="es-ES" sz="1400" dirty="0" smtClean="0">
              <a:solidFill>
                <a:schemeClr val="bg1"/>
              </a:solidFill>
              <a:latin typeface="Aharoni" pitchFamily="2" charset="-79"/>
              <a:cs typeface="Aharoni" pitchFamily="2" charset="-79"/>
            </a:endParaRPr>
          </a:p>
          <a:p>
            <a:pPr marL="228600" indent="-228600">
              <a:buFont typeface="+mj-lt"/>
              <a:buAutoNum type="arabicPeriod"/>
            </a:pPr>
            <a:r>
              <a:rPr lang="es-ES" sz="1200" dirty="0" smtClean="0">
                <a:solidFill>
                  <a:schemeClr val="bg1"/>
                </a:solidFill>
                <a:latin typeface="Aharoni" pitchFamily="2" charset="-79"/>
                <a:cs typeface="Aharoni" pitchFamily="2" charset="-79"/>
              </a:rPr>
              <a:t>Introducción: Aquí el examinador te explicará como se desarrollará el examen y completarás los formularios requeridos</a:t>
            </a:r>
          </a:p>
          <a:p>
            <a:pPr marL="228600" indent="-228600">
              <a:buFont typeface="+mj-lt"/>
              <a:buAutoNum type="arabicPeriod"/>
            </a:pPr>
            <a:endParaRPr lang="es-ES" sz="1200" dirty="0" smtClean="0">
              <a:solidFill>
                <a:schemeClr val="bg1"/>
              </a:solidFill>
              <a:latin typeface="Aharoni" pitchFamily="2" charset="-79"/>
              <a:cs typeface="Aharoni" pitchFamily="2" charset="-79"/>
            </a:endParaRPr>
          </a:p>
          <a:p>
            <a:pPr marL="228600" indent="-228600">
              <a:buFont typeface="+mj-lt"/>
              <a:buAutoNum type="arabicPeriod"/>
            </a:pPr>
            <a:r>
              <a:rPr lang="es-ES" sz="1200" dirty="0" smtClean="0">
                <a:solidFill>
                  <a:schemeClr val="bg1"/>
                </a:solidFill>
                <a:latin typeface="Aharoni" pitchFamily="2" charset="-79"/>
                <a:cs typeface="Aharoni" pitchFamily="2" charset="-79"/>
              </a:rPr>
              <a:t>Exámenes Escritos de Teoría del Buceo y Estándares</a:t>
            </a:r>
          </a:p>
          <a:p>
            <a:pPr marL="228600" indent="-228600">
              <a:buFont typeface="+mj-lt"/>
              <a:buAutoNum type="arabicPeriod"/>
            </a:pPr>
            <a:endParaRPr lang="es-ES" sz="1200" dirty="0" smtClean="0">
              <a:solidFill>
                <a:schemeClr val="bg1"/>
              </a:solidFill>
              <a:latin typeface="Aharoni" pitchFamily="2" charset="-79"/>
              <a:cs typeface="Aharoni" pitchFamily="2" charset="-79"/>
            </a:endParaRPr>
          </a:p>
          <a:p>
            <a:pPr marL="228600" indent="-228600">
              <a:buFont typeface="+mj-lt"/>
              <a:buAutoNum type="arabicPeriod"/>
            </a:pPr>
            <a:r>
              <a:rPr lang="es-ES" sz="1200" dirty="0" smtClean="0">
                <a:solidFill>
                  <a:schemeClr val="bg1"/>
                </a:solidFill>
                <a:latin typeface="Aharoni" pitchFamily="2" charset="-79"/>
                <a:cs typeface="Aharoni" pitchFamily="2" charset="-79"/>
              </a:rPr>
              <a:t>Evaluación de las presentaciones en Aguas Confinadas</a:t>
            </a:r>
          </a:p>
          <a:p>
            <a:pPr marL="228600" indent="-228600">
              <a:buFont typeface="+mj-lt"/>
              <a:buAutoNum type="arabicPeriod"/>
            </a:pPr>
            <a:endParaRPr lang="es-ES" sz="1200" dirty="0" smtClean="0">
              <a:solidFill>
                <a:schemeClr val="bg1"/>
              </a:solidFill>
              <a:latin typeface="Aharoni" pitchFamily="2" charset="-79"/>
              <a:cs typeface="Aharoni" pitchFamily="2" charset="-79"/>
            </a:endParaRPr>
          </a:p>
          <a:p>
            <a:pPr marL="228600" indent="-228600">
              <a:buFont typeface="+mj-lt"/>
              <a:buAutoNum type="arabicPeriod"/>
            </a:pPr>
            <a:r>
              <a:rPr lang="es-ES" sz="1200" dirty="0" smtClean="0">
                <a:solidFill>
                  <a:schemeClr val="bg1"/>
                </a:solidFill>
                <a:latin typeface="Aharoni" pitchFamily="2" charset="-79"/>
                <a:cs typeface="Aharoni" pitchFamily="2" charset="-79"/>
              </a:rPr>
              <a:t>Evaluación de las presentaciones en Aguas Abiertas </a:t>
            </a:r>
          </a:p>
          <a:p>
            <a:pPr marL="228600" indent="-228600">
              <a:buFont typeface="+mj-lt"/>
              <a:buAutoNum type="arabicPeriod"/>
            </a:pPr>
            <a:endParaRPr lang="es-ES" sz="1200" dirty="0" smtClean="0">
              <a:solidFill>
                <a:schemeClr val="bg1"/>
              </a:solidFill>
              <a:latin typeface="Aharoni" pitchFamily="2" charset="-79"/>
              <a:cs typeface="Aharoni" pitchFamily="2" charset="-79"/>
            </a:endParaRPr>
          </a:p>
          <a:p>
            <a:pPr marL="228600" indent="-228600">
              <a:buFont typeface="+mj-lt"/>
              <a:buAutoNum type="arabicPeriod"/>
            </a:pPr>
            <a:r>
              <a:rPr lang="es-ES" sz="1200" dirty="0" smtClean="0">
                <a:solidFill>
                  <a:schemeClr val="bg1"/>
                </a:solidFill>
                <a:latin typeface="Aharoni" pitchFamily="2" charset="-79"/>
                <a:cs typeface="Aharoni" pitchFamily="2" charset="-79"/>
              </a:rPr>
              <a:t>Evaluación de las Presentaciones Académicas</a:t>
            </a:r>
          </a:p>
          <a:p>
            <a:endParaRPr lang="es-ES" b="1" dirty="0" smtClean="0">
              <a:solidFill>
                <a:schemeClr val="bg1"/>
              </a:solidFill>
            </a:endParaRPr>
          </a:p>
          <a:p>
            <a:endParaRPr lang="es-ES" b="1" dirty="0" smtClean="0">
              <a:solidFill>
                <a:schemeClr val="bg1"/>
              </a:solidFill>
            </a:endParaRPr>
          </a:p>
          <a:p>
            <a:endParaRPr lang="es-ES" b="1" dirty="0" smtClean="0">
              <a:solidFill>
                <a:schemeClr val="bg1"/>
              </a:solidFill>
            </a:endParaRPr>
          </a:p>
          <a:p>
            <a:endParaRPr lang="es-ES" b="1" dirty="0" smtClean="0">
              <a:solidFill>
                <a:schemeClr val="bg1"/>
              </a:solidFill>
            </a:endParaRPr>
          </a:p>
          <a:p>
            <a:endParaRPr lang="es-ES" b="1" dirty="0">
              <a:solidFill>
                <a:schemeClr val="bg1"/>
              </a:solidFill>
            </a:endParaRPr>
          </a:p>
        </p:txBody>
      </p:sp>
      <p:sp>
        <p:nvSpPr>
          <p:cNvPr id="15" name="14 Rectángulo redondeado"/>
          <p:cNvSpPr/>
          <p:nvPr/>
        </p:nvSpPr>
        <p:spPr>
          <a:xfrm>
            <a:off x="4788024" y="4077072"/>
            <a:ext cx="3600400" cy="2304256"/>
          </a:xfrm>
          <a:prstGeom prst="roundRect">
            <a:avLst/>
          </a:prstGeom>
          <a:solidFill>
            <a:srgbClr val="27E5F9"/>
          </a:solidFill>
          <a:ln>
            <a:solidFill>
              <a:srgbClr val="27E5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rgbClr val="FF0000"/>
                </a:solidFill>
              </a:rPr>
              <a:t>PRECIO 1228€</a:t>
            </a:r>
          </a:p>
          <a:p>
            <a:pPr algn="ctr"/>
            <a:endParaRPr lang="es-ES" b="1" dirty="0" smtClean="0">
              <a:solidFill>
                <a:srgbClr val="FF0000"/>
              </a:solidFill>
            </a:endParaRPr>
          </a:p>
          <a:p>
            <a:pPr algn="ctr"/>
            <a:r>
              <a:rPr lang="es-ES" sz="1400" b="1" dirty="0" smtClean="0">
                <a:solidFill>
                  <a:schemeClr val="bg1"/>
                </a:solidFill>
              </a:rPr>
              <a:t> Este precio incluye</a:t>
            </a:r>
          </a:p>
          <a:p>
            <a:pPr algn="ctr"/>
            <a:r>
              <a:rPr lang="es-ES" sz="1400" b="1" dirty="0" smtClean="0">
                <a:solidFill>
                  <a:schemeClr val="bg1"/>
                </a:solidFill>
              </a:rPr>
              <a:t>Tasas del IDC</a:t>
            </a:r>
          </a:p>
          <a:p>
            <a:pPr algn="ctr"/>
            <a:r>
              <a:rPr lang="es-ES" sz="1400" b="1" dirty="0" smtClean="0">
                <a:solidFill>
                  <a:schemeClr val="bg1"/>
                </a:solidFill>
              </a:rPr>
              <a:t>Tasas del IE</a:t>
            </a:r>
          </a:p>
          <a:p>
            <a:pPr algn="ctr"/>
            <a:r>
              <a:rPr lang="es-ES" sz="1400" b="1" dirty="0" smtClean="0">
                <a:solidFill>
                  <a:schemeClr val="bg1"/>
                </a:solidFill>
              </a:rPr>
              <a:t>Afiliación a PADI como Instructor OWSI Afiliación como </a:t>
            </a:r>
            <a:r>
              <a:rPr lang="es-ES" sz="1400" b="1" dirty="0" err="1" smtClean="0">
                <a:solidFill>
                  <a:schemeClr val="bg1"/>
                </a:solidFill>
              </a:rPr>
              <a:t>Intructor</a:t>
            </a:r>
            <a:r>
              <a:rPr lang="es-ES" sz="1400" b="1" dirty="0" smtClean="0">
                <a:solidFill>
                  <a:schemeClr val="bg1"/>
                </a:solidFill>
              </a:rPr>
              <a:t> de EFR</a:t>
            </a:r>
          </a:p>
          <a:p>
            <a:pPr algn="ctr"/>
            <a:endParaRPr lang="es-ES" sz="1400" b="1" dirty="0" smtClean="0">
              <a:solidFill>
                <a:schemeClr val="bg1"/>
              </a:solidFill>
            </a:endParaRPr>
          </a:p>
          <a:p>
            <a:pPr algn="ctr"/>
            <a:r>
              <a:rPr lang="es-ES" sz="1400" b="1" dirty="0" smtClean="0">
                <a:solidFill>
                  <a:schemeClr val="bg1"/>
                </a:solidFill>
              </a:rPr>
              <a:t>Este valor lo pagas tú directamente a              PADI EMEA el día del examen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6 Imagen" descr="ed66b15f-7fbd-4494-b231-f50ab94d0f18.jpg"/>
          <p:cNvPicPr>
            <a:picLocks noChangeAspect="1"/>
          </p:cNvPicPr>
          <p:nvPr/>
        </p:nvPicPr>
        <p:blipFill>
          <a:blip r:embed="rId2" cstate="print"/>
          <a:stretch>
            <a:fillRect/>
          </a:stretch>
        </p:blipFill>
        <p:spPr>
          <a:xfrm flipH="1">
            <a:off x="0" y="0"/>
            <a:ext cx="9468544" cy="6858000"/>
          </a:xfrm>
          <a:prstGeom prst="rect">
            <a:avLst/>
          </a:prstGeom>
        </p:spPr>
      </p:pic>
      <p:sp>
        <p:nvSpPr>
          <p:cNvPr id="25" name="24 Rectángulo"/>
          <p:cNvSpPr/>
          <p:nvPr/>
        </p:nvSpPr>
        <p:spPr>
          <a:xfrm>
            <a:off x="1907704" y="0"/>
            <a:ext cx="756084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CuadroTexto"/>
          <p:cNvSpPr txBox="1"/>
          <p:nvPr/>
        </p:nvSpPr>
        <p:spPr>
          <a:xfrm>
            <a:off x="2267744" y="1988840"/>
            <a:ext cx="6912768" cy="4401205"/>
          </a:xfrm>
          <a:prstGeom prst="rect">
            <a:avLst/>
          </a:prstGeom>
          <a:noFill/>
        </p:spPr>
        <p:txBody>
          <a:bodyPr wrap="square" rtlCol="0">
            <a:spAutoFit/>
          </a:bodyPr>
          <a:lstStyle/>
          <a:p>
            <a:pPr lvl="0" algn="just"/>
            <a:r>
              <a:rPr lang="es-ES" sz="1400" b="1" dirty="0" smtClean="0">
                <a:solidFill>
                  <a:srgbClr val="FFFF00"/>
                </a:solidFill>
                <a:latin typeface="Aharoni" pitchFamily="2" charset="-79"/>
                <a:cs typeface="Aharoni" pitchFamily="2" charset="-79"/>
              </a:rPr>
              <a:t>Te ayudamos a buscar trabajo dentro y fuera de España y elaborar tu </a:t>
            </a:r>
            <a:r>
              <a:rPr lang="es-ES" sz="1400" b="1" dirty="0" err="1" smtClean="0">
                <a:solidFill>
                  <a:srgbClr val="FFFF00"/>
                </a:solidFill>
                <a:latin typeface="Aharoni" pitchFamily="2" charset="-79"/>
                <a:cs typeface="Aharoni" pitchFamily="2" charset="-79"/>
              </a:rPr>
              <a:t>curriculum</a:t>
            </a:r>
            <a:r>
              <a:rPr lang="es-ES" sz="1400" b="1" dirty="0" smtClean="0">
                <a:solidFill>
                  <a:srgbClr val="FFFF00"/>
                </a:solidFill>
                <a:latin typeface="Aharoni" pitchFamily="2" charset="-79"/>
                <a:cs typeface="Aharoni" pitchFamily="2" charset="-79"/>
              </a:rPr>
              <a:t>.</a:t>
            </a:r>
            <a:endParaRPr lang="es-ES" sz="1400" dirty="0" smtClean="0">
              <a:solidFill>
                <a:srgbClr val="FFFF00"/>
              </a:solidFill>
              <a:latin typeface="Aharoni" pitchFamily="2" charset="-79"/>
              <a:cs typeface="Aharoni" pitchFamily="2" charset="-79"/>
            </a:endParaRPr>
          </a:p>
          <a:p>
            <a:pPr algn="just"/>
            <a:endParaRPr lang="es-ES" sz="1400" dirty="0" smtClean="0">
              <a:solidFill>
                <a:schemeClr val="bg1"/>
              </a:solidFill>
              <a:latin typeface="Aharoni" pitchFamily="2" charset="-79"/>
              <a:cs typeface="Aharoni" pitchFamily="2" charset="-79"/>
            </a:endParaRPr>
          </a:p>
          <a:p>
            <a:pPr algn="just"/>
            <a:r>
              <a:rPr lang="es-ES" sz="1400" dirty="0" smtClean="0">
                <a:solidFill>
                  <a:schemeClr val="bg1"/>
                </a:solidFill>
                <a:latin typeface="Aharoni" pitchFamily="2" charset="-79"/>
                <a:cs typeface="Aharoni" pitchFamily="2" charset="-79"/>
              </a:rPr>
              <a:t>Contarás con el asesoramiento de Fernando y Alejandra que estarán a tu disposición para ayudarte cuando tengas que resolver dudas sobre buceo  PADI tanto dentro como fuera de España y ante una emergencia te atenderán por teléfono o </a:t>
            </a:r>
            <a:r>
              <a:rPr lang="es-ES" sz="1400" dirty="0" err="1" smtClean="0">
                <a:solidFill>
                  <a:schemeClr val="bg1"/>
                </a:solidFill>
                <a:latin typeface="Aharoni" pitchFamily="2" charset="-79"/>
                <a:cs typeface="Aharoni" pitchFamily="2" charset="-79"/>
              </a:rPr>
              <a:t>whatsapp</a:t>
            </a:r>
            <a:r>
              <a:rPr lang="es-ES" sz="1400" dirty="0" smtClean="0">
                <a:solidFill>
                  <a:schemeClr val="bg1"/>
                </a:solidFill>
                <a:latin typeface="Aharoni" pitchFamily="2" charset="-79"/>
                <a:cs typeface="Aharoni" pitchFamily="2" charset="-79"/>
              </a:rPr>
              <a:t>.</a:t>
            </a:r>
          </a:p>
          <a:p>
            <a:pPr algn="just"/>
            <a:endParaRPr lang="es-ES" sz="1400" dirty="0" smtClean="0">
              <a:solidFill>
                <a:schemeClr val="bg1"/>
              </a:solidFill>
              <a:latin typeface="Aharoni" pitchFamily="2" charset="-79"/>
              <a:cs typeface="Aharoni" pitchFamily="2" charset="-79"/>
            </a:endParaRPr>
          </a:p>
          <a:p>
            <a:pPr lvl="0" algn="just"/>
            <a:r>
              <a:rPr lang="es-ES" sz="1400" dirty="0" smtClean="0">
                <a:solidFill>
                  <a:schemeClr val="bg1"/>
                </a:solidFill>
                <a:latin typeface="Aharoni" pitchFamily="2" charset="-79"/>
                <a:cs typeface="Aharoni" pitchFamily="2" charset="-79"/>
              </a:rPr>
              <a:t>Si tienes problemas administrativos con PADI, para buscar información en su página web, buscar formularios o documentos en especial sábados y domingos, cuando PADI está cerrado.</a:t>
            </a:r>
          </a:p>
          <a:p>
            <a:pPr lvl="0" algn="just"/>
            <a:endParaRPr lang="es-ES" sz="1400" dirty="0" smtClean="0">
              <a:solidFill>
                <a:schemeClr val="bg1"/>
              </a:solidFill>
              <a:latin typeface="Aharoni" pitchFamily="2" charset="-79"/>
              <a:cs typeface="Aharoni" pitchFamily="2" charset="-79"/>
            </a:endParaRPr>
          </a:p>
          <a:p>
            <a:pPr lvl="0" algn="just"/>
            <a:r>
              <a:rPr lang="es-ES" sz="1400" dirty="0" smtClean="0">
                <a:solidFill>
                  <a:schemeClr val="bg1"/>
                </a:solidFill>
                <a:latin typeface="Aharoni" pitchFamily="2" charset="-79"/>
                <a:cs typeface="Aharoni" pitchFamily="2" charset="-79"/>
              </a:rPr>
              <a:t>Cuando tengas dudas con respecto a los Estándares o cómo aplicarlos.</a:t>
            </a:r>
          </a:p>
          <a:p>
            <a:pPr algn="just"/>
            <a:endParaRPr lang="es-ES" sz="1400" dirty="0" smtClean="0">
              <a:solidFill>
                <a:schemeClr val="bg1"/>
              </a:solidFill>
              <a:latin typeface="Aharoni" pitchFamily="2" charset="-79"/>
              <a:cs typeface="Aharoni" pitchFamily="2" charset="-79"/>
            </a:endParaRPr>
          </a:p>
          <a:p>
            <a:pPr lvl="0" algn="just"/>
            <a:r>
              <a:rPr lang="es-ES" sz="1400" b="1" dirty="0" smtClean="0">
                <a:solidFill>
                  <a:srgbClr val="FFFF00"/>
                </a:solidFill>
                <a:latin typeface="Aharoni" pitchFamily="2" charset="-79"/>
                <a:cs typeface="Aharoni" pitchFamily="2" charset="-79"/>
              </a:rPr>
              <a:t>Si necesitas comprar material didáctico o equipos de buceo a un precio especial para Instructores.</a:t>
            </a:r>
          </a:p>
          <a:p>
            <a:pPr lvl="0" algn="just"/>
            <a:endParaRPr lang="es-ES" sz="1400" dirty="0" smtClean="0">
              <a:solidFill>
                <a:schemeClr val="bg1"/>
              </a:solidFill>
              <a:latin typeface="Aharoni" pitchFamily="2" charset="-79"/>
              <a:cs typeface="Aharoni" pitchFamily="2" charset="-79"/>
            </a:endParaRPr>
          </a:p>
          <a:p>
            <a:pPr algn="just"/>
            <a:r>
              <a:rPr lang="es-ES" sz="1400" dirty="0" smtClean="0">
                <a:solidFill>
                  <a:schemeClr val="bg1"/>
                </a:solidFill>
                <a:latin typeface="Aharoni" pitchFamily="2" charset="-79"/>
                <a:cs typeface="Aharoni" pitchFamily="2" charset="-79"/>
              </a:rPr>
              <a:t>O si quieres realizar tus primeros cursos de buceo OW bajo la supervisión directa de Fernando. Tú das las clases pero Fernando será tu asistente cuando lo requieras. </a:t>
            </a:r>
            <a:endParaRPr lang="es-ES" sz="1400" dirty="0">
              <a:solidFill>
                <a:schemeClr val="bg1"/>
              </a:solidFill>
              <a:latin typeface="Aharoni" pitchFamily="2" charset="-79"/>
              <a:cs typeface="Aharoni" pitchFamily="2" charset="-79"/>
            </a:endParaRPr>
          </a:p>
        </p:txBody>
      </p:sp>
      <p:cxnSp>
        <p:nvCxnSpPr>
          <p:cNvPr id="27" name="26 Conector recto"/>
          <p:cNvCxnSpPr/>
          <p:nvPr/>
        </p:nvCxnSpPr>
        <p:spPr>
          <a:xfrm>
            <a:off x="3059832" y="620688"/>
            <a:ext cx="5472608" cy="0"/>
          </a:xfrm>
          <a:prstGeom prst="line">
            <a:avLst/>
          </a:prstGeom>
          <a:ln w="19050">
            <a:solidFill>
              <a:srgbClr val="27E5F9"/>
            </a:solidFill>
          </a:ln>
        </p:spPr>
        <p:style>
          <a:lnRef idx="1">
            <a:schemeClr val="accent1"/>
          </a:lnRef>
          <a:fillRef idx="0">
            <a:schemeClr val="accent1"/>
          </a:fillRef>
          <a:effectRef idx="0">
            <a:schemeClr val="accent1"/>
          </a:effectRef>
          <a:fontRef idx="minor">
            <a:schemeClr val="tx1"/>
          </a:fontRef>
        </p:style>
      </p:cxnSp>
      <p:sp>
        <p:nvSpPr>
          <p:cNvPr id="28" name="27 CuadroTexto"/>
          <p:cNvSpPr txBox="1"/>
          <p:nvPr/>
        </p:nvSpPr>
        <p:spPr>
          <a:xfrm>
            <a:off x="5292080" y="116632"/>
            <a:ext cx="3600400" cy="584775"/>
          </a:xfrm>
          <a:prstGeom prst="rect">
            <a:avLst/>
          </a:prstGeom>
          <a:noFill/>
        </p:spPr>
        <p:txBody>
          <a:bodyPr wrap="square" rtlCol="0">
            <a:spAutoFit/>
          </a:bodyPr>
          <a:lstStyle/>
          <a:p>
            <a:r>
              <a:rPr lang="es-ES" sz="3200" dirty="0" smtClean="0">
                <a:solidFill>
                  <a:schemeClr val="bg1"/>
                </a:solidFill>
                <a:latin typeface="Aharoni" pitchFamily="2" charset="-79"/>
                <a:cs typeface="Aharoni" pitchFamily="2" charset="-79"/>
              </a:rPr>
              <a:t>¿</a:t>
            </a:r>
            <a:r>
              <a:rPr lang="es-ES" sz="2400" dirty="0" smtClean="0">
                <a:solidFill>
                  <a:schemeClr val="bg1"/>
                </a:solidFill>
                <a:latin typeface="Aharoni" pitchFamily="2" charset="-79"/>
                <a:cs typeface="Aharoni" pitchFamily="2" charset="-79"/>
              </a:rPr>
              <a:t>QUÉ TE OFRECEMOS</a:t>
            </a:r>
            <a:r>
              <a:rPr lang="es-ES" sz="3200" dirty="0" smtClean="0">
                <a:solidFill>
                  <a:schemeClr val="bg1"/>
                </a:solidFill>
                <a:latin typeface="Aharoni" pitchFamily="2" charset="-79"/>
                <a:cs typeface="Aharoni" pitchFamily="2" charset="-79"/>
              </a:rPr>
              <a:t>?</a:t>
            </a:r>
            <a:endParaRPr lang="es-ES" sz="3200" dirty="0">
              <a:solidFill>
                <a:schemeClr val="bg1"/>
              </a:solidFill>
              <a:latin typeface="Aharoni" pitchFamily="2" charset="-79"/>
              <a:cs typeface="Aharoni" pitchFamily="2" charset="-79"/>
            </a:endParaRPr>
          </a:p>
        </p:txBody>
      </p:sp>
      <p:sp>
        <p:nvSpPr>
          <p:cNvPr id="29" name="28 CuadroTexto"/>
          <p:cNvSpPr txBox="1"/>
          <p:nvPr/>
        </p:nvSpPr>
        <p:spPr>
          <a:xfrm>
            <a:off x="2195736" y="980728"/>
            <a:ext cx="7056784" cy="707886"/>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dirty="0" smtClean="0">
                <a:ln w="18415" cmpd="sng">
                  <a:noFill/>
                  <a:prstDash val="solid"/>
                </a:ln>
                <a:solidFill>
                  <a:srgbClr val="FFFFFF"/>
                </a:solidFill>
                <a:effectLst>
                  <a:outerShdw blurRad="63500" dir="3600000" algn="tl" rotWithShape="0">
                    <a:srgbClr val="000000">
                      <a:alpha val="70000"/>
                    </a:srgbClr>
                  </a:outerShdw>
                </a:effectLst>
                <a:latin typeface="Aharoni" pitchFamily="2" charset="-79"/>
                <a:cs typeface="Aharoni" pitchFamily="2" charset="-79"/>
              </a:rPr>
              <a:t>Te seguimos acompañando después de tu formación                       como Instructor de buceo PADI</a:t>
            </a:r>
            <a:r>
              <a:rPr lang="es-ES" dirty="0" smtClean="0">
                <a:ln w="18415" cmpd="sng">
                  <a:noFill/>
                  <a:prstDash val="solid"/>
                </a:ln>
                <a:solidFill>
                  <a:srgbClr val="FFFFFF"/>
                </a:solidFill>
                <a:effectLst>
                  <a:outerShdw blurRad="63500" dir="3600000" algn="tl" rotWithShape="0">
                    <a:srgbClr val="000000">
                      <a:alpha val="70000"/>
                    </a:srgbClr>
                  </a:outerShdw>
                </a:effectLst>
                <a:latin typeface="Aharoni" pitchFamily="2" charset="-79"/>
                <a:cs typeface="Aharoni" pitchFamily="2" charset="-79"/>
              </a:rPr>
              <a:t>.</a:t>
            </a:r>
            <a:endParaRPr lang="es-ES" dirty="0">
              <a:ln w="18415" cmpd="sng">
                <a:noFill/>
                <a:prstDash val="solid"/>
              </a:ln>
              <a:solidFill>
                <a:srgbClr val="FFFFFF"/>
              </a:solidFill>
              <a:effectLst>
                <a:outerShdw blurRad="63500" dir="3600000" algn="tl" rotWithShape="0">
                  <a:srgbClr val="000000">
                    <a:alpha val="70000"/>
                  </a:srgbClr>
                </a:outerShdw>
              </a:effectLst>
              <a:latin typeface="Aharoni" pitchFamily="2" charset="-79"/>
              <a:cs typeface="Aharoni" pitchFamily="2" charset="-79"/>
            </a:endParaRPr>
          </a:p>
        </p:txBody>
      </p:sp>
      <p:sp>
        <p:nvSpPr>
          <p:cNvPr id="30" name="AutoShape 2"/>
          <p:cNvSpPr>
            <a:spLocks noChangeArrowheads="1"/>
          </p:cNvSpPr>
          <p:nvPr/>
        </p:nvSpPr>
        <p:spPr bwMode="auto">
          <a:xfrm>
            <a:off x="107504" y="44624"/>
            <a:ext cx="1872208" cy="1584176"/>
          </a:xfrm>
          <a:prstGeom prst="roundRect">
            <a:avLst>
              <a:gd name="adj" fmla="val 16667"/>
            </a:avLst>
          </a:prstGeom>
          <a:solidFill>
            <a:srgbClr val="27E5F9"/>
          </a:solidFill>
          <a:ln w="38100">
            <a:no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 sz="1400" b="1" i="0" u="none" strike="noStrike" cap="none" normalizeH="0" baseline="0" dirty="0" smtClean="0">
                <a:ln>
                  <a:noFill/>
                </a:ln>
                <a:solidFill>
                  <a:schemeClr val="tx1">
                    <a:lumMod val="95000"/>
                    <a:lumOff val="5000"/>
                  </a:schemeClr>
                </a:solidFill>
                <a:effectLst/>
                <a:latin typeface="Arial" pitchFamily="34" charset="0"/>
                <a:cs typeface="Arial" pitchFamily="34" charset="0"/>
              </a:rPr>
              <a:t>MAURO   </a:t>
            </a:r>
            <a:r>
              <a:rPr kumimoji="0" lang="es-ES" sz="1400" i="0" u="none" strike="noStrike" cap="none" normalizeH="0" baseline="0" dirty="0" smtClean="0">
                <a:ln>
                  <a:noFill/>
                </a:ln>
                <a:solidFill>
                  <a:schemeClr val="tx1">
                    <a:lumMod val="95000"/>
                    <a:lumOff val="5000"/>
                  </a:schemeClr>
                </a:solidFill>
                <a:effectLst/>
                <a:latin typeface="Arial" pitchFamily="34" charset="0"/>
                <a:cs typeface="Arial" pitchFamily="34" charset="0"/>
              </a:rPr>
              <a:t>               </a:t>
            </a:r>
            <a:r>
              <a:rPr kumimoji="0" lang="es-ES" sz="1100" i="0" u="none" strike="noStrike" cap="none" normalizeH="0" baseline="0" dirty="0" smtClean="0">
                <a:ln>
                  <a:noFill/>
                </a:ln>
                <a:solidFill>
                  <a:schemeClr val="tx1">
                    <a:lumMod val="95000"/>
                    <a:lumOff val="5000"/>
                  </a:schemeClr>
                </a:solidFill>
                <a:effectLst/>
                <a:latin typeface="Arial" pitchFamily="34" charset="0"/>
                <a:cs typeface="Arial" pitchFamily="34" charset="0"/>
              </a:rPr>
              <a:t>                                                                            </a:t>
            </a:r>
            <a:r>
              <a:rPr kumimoji="0" lang="es-ES" sz="1000" b="1" i="0" u="none" strike="noStrike" cap="none" normalizeH="0" baseline="0" dirty="0" smtClean="0">
                <a:ln>
                  <a:noFill/>
                </a:ln>
                <a:solidFill>
                  <a:schemeClr val="tx1">
                    <a:lumMod val="95000"/>
                    <a:lumOff val="5000"/>
                  </a:schemeClr>
                </a:solidFill>
                <a:effectLst/>
                <a:latin typeface="Aharoni" pitchFamily="2" charset="-79"/>
                <a:cs typeface="Aharoni" pitchFamily="2" charset="-79"/>
              </a:rPr>
              <a:t>Se formó </a:t>
            </a:r>
            <a:r>
              <a:rPr kumimoji="0" lang="es-ES" sz="1000" b="1" i="0" u="none" strike="noStrike" cap="none" normalizeH="0" baseline="0" dirty="0" err="1" smtClean="0">
                <a:ln>
                  <a:noFill/>
                </a:ln>
                <a:solidFill>
                  <a:schemeClr val="tx1">
                    <a:lumMod val="95000"/>
                    <a:lumOff val="5000"/>
                  </a:schemeClr>
                </a:solidFill>
                <a:effectLst/>
                <a:latin typeface="Aharoni" pitchFamily="2" charset="-79"/>
                <a:cs typeface="Aharoni" pitchFamily="2" charset="-79"/>
              </a:rPr>
              <a:t>cn</a:t>
            </a:r>
            <a:r>
              <a:rPr kumimoji="0" lang="es-ES" sz="1000" b="1" i="0" u="none" strike="noStrike" cap="none" normalizeH="0" baseline="0" dirty="0" smtClean="0">
                <a:ln>
                  <a:noFill/>
                </a:ln>
                <a:solidFill>
                  <a:schemeClr val="tx1">
                    <a:lumMod val="95000"/>
                    <a:lumOff val="5000"/>
                  </a:schemeClr>
                </a:solidFill>
                <a:effectLst/>
                <a:latin typeface="Aharoni" pitchFamily="2" charset="-79"/>
                <a:cs typeface="Aharoni" pitchFamily="2" charset="-79"/>
              </a:rPr>
              <a:t> nosotros en Argentina en 1998. Hoy se encuentra trabajando en España en Granada. Siempre que tiene una duda o necesita material nos llama por teléfono.</a:t>
            </a:r>
            <a:endParaRPr kumimoji="0" lang="es-ES" sz="1100" b="1" i="0" u="none" strike="noStrike" cap="none" normalizeH="0" baseline="0" dirty="0" smtClean="0">
              <a:ln>
                <a:noFill/>
              </a:ln>
              <a:solidFill>
                <a:schemeClr val="tx1">
                  <a:lumMod val="95000"/>
                  <a:lumOff val="5000"/>
                </a:schemeClr>
              </a:solidFill>
              <a:effectLst/>
              <a:latin typeface="Aharoni" pitchFamily="2" charset="-79"/>
              <a:cs typeface="Aharoni" pitchFamily="2" charset="-79"/>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1" name="AutoShape 3"/>
          <p:cNvSpPr>
            <a:spLocks noChangeArrowheads="1"/>
          </p:cNvSpPr>
          <p:nvPr/>
        </p:nvSpPr>
        <p:spPr bwMode="auto">
          <a:xfrm>
            <a:off x="113854" y="1700808"/>
            <a:ext cx="1887115" cy="2232248"/>
          </a:xfrm>
          <a:prstGeom prst="roundRect">
            <a:avLst>
              <a:gd name="adj" fmla="val 16667"/>
            </a:avLst>
          </a:prstGeom>
          <a:solidFill>
            <a:srgbClr val="27E5F9"/>
          </a:solidFill>
          <a:ln w="38100">
            <a:no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es-ES" sz="1400" b="1" i="0" u="none" strike="noStrike" cap="none" normalizeH="0" baseline="0" dirty="0" smtClean="0">
                <a:ln>
                  <a:noFill/>
                </a:ln>
                <a:solidFill>
                  <a:schemeClr val="tx1">
                    <a:lumMod val="95000"/>
                    <a:lumOff val="5000"/>
                  </a:schemeClr>
                </a:solidFill>
                <a:effectLst/>
                <a:latin typeface="Arial" pitchFamily="34" charset="0"/>
                <a:cs typeface="Arial" pitchFamily="34" charset="0"/>
              </a:rPr>
              <a:t>BENJAMIN</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s-ES" sz="1000" b="1" i="0" u="none" strike="noStrike" cap="none" normalizeH="0" baseline="0" dirty="0" smtClean="0">
                <a:ln>
                  <a:noFill/>
                </a:ln>
                <a:solidFill>
                  <a:schemeClr val="tx1">
                    <a:lumMod val="95000"/>
                    <a:lumOff val="5000"/>
                  </a:schemeClr>
                </a:solidFill>
                <a:effectLst/>
                <a:latin typeface="Aharoni" pitchFamily="2" charset="-79"/>
                <a:cs typeface="Aharoni" pitchFamily="2" charset="-79"/>
              </a:rPr>
              <a:t>Se inició con nosotros desde Open </a:t>
            </a:r>
            <a:r>
              <a:rPr kumimoji="0" lang="es-ES" sz="1000" b="1" i="0" u="none" strike="noStrike" cap="none" normalizeH="0" baseline="0" dirty="0" err="1" smtClean="0">
                <a:ln>
                  <a:noFill/>
                </a:ln>
                <a:solidFill>
                  <a:schemeClr val="tx1">
                    <a:lumMod val="95000"/>
                    <a:lumOff val="5000"/>
                  </a:schemeClr>
                </a:solidFill>
                <a:effectLst/>
                <a:latin typeface="Aharoni" pitchFamily="2" charset="-79"/>
                <a:cs typeface="Aharoni" pitchFamily="2" charset="-79"/>
              </a:rPr>
              <a:t>Water</a:t>
            </a:r>
            <a:r>
              <a:rPr kumimoji="0" lang="es-ES" sz="1000" b="1" i="0" u="none" strike="noStrike" cap="none" normalizeH="0" baseline="0" dirty="0" smtClean="0">
                <a:ln>
                  <a:noFill/>
                </a:ln>
                <a:solidFill>
                  <a:schemeClr val="tx1">
                    <a:lumMod val="95000"/>
                    <a:lumOff val="5000"/>
                  </a:schemeClr>
                </a:solidFill>
                <a:effectLst/>
                <a:latin typeface="Aharoni" pitchFamily="2" charset="-79"/>
                <a:cs typeface="Aharoni" pitchFamily="2" charset="-79"/>
              </a:rPr>
              <a:t>, En</a:t>
            </a:r>
            <a:r>
              <a:rPr kumimoji="0" lang="es-ES" sz="1000" b="1" i="0" u="none" strike="noStrike" cap="none" normalizeH="0" dirty="0" smtClean="0">
                <a:ln>
                  <a:noFill/>
                </a:ln>
                <a:solidFill>
                  <a:schemeClr val="tx1">
                    <a:lumMod val="95000"/>
                    <a:lumOff val="5000"/>
                  </a:schemeClr>
                </a:solidFill>
                <a:effectLst/>
                <a:latin typeface="Aharoni" pitchFamily="2" charset="-79"/>
                <a:cs typeface="Aharoni" pitchFamily="2" charset="-79"/>
              </a:rPr>
              <a:t> </a:t>
            </a:r>
            <a:r>
              <a:rPr kumimoji="0" lang="es-ES" sz="1400" b="1" i="0" u="none" strike="noStrike" cap="none" normalizeH="0" dirty="0" smtClean="0">
                <a:ln>
                  <a:noFill/>
                </a:ln>
                <a:solidFill>
                  <a:schemeClr val="tx1">
                    <a:lumMod val="95000"/>
                    <a:lumOff val="5000"/>
                  </a:schemeClr>
                </a:solidFill>
                <a:effectLst/>
                <a:latin typeface="Aharoni" pitchFamily="2" charset="-79"/>
                <a:cs typeface="Aharoni" pitchFamily="2" charset="-79"/>
              </a:rPr>
              <a:t>2022</a:t>
            </a:r>
            <a:r>
              <a:rPr kumimoji="0" lang="es-ES" sz="1000" b="1" i="0" u="none" strike="noStrike" cap="none" normalizeH="0" dirty="0" smtClean="0">
                <a:ln>
                  <a:noFill/>
                </a:ln>
                <a:solidFill>
                  <a:schemeClr val="tx1">
                    <a:lumMod val="95000"/>
                    <a:lumOff val="5000"/>
                  </a:schemeClr>
                </a:solidFill>
                <a:effectLst/>
                <a:latin typeface="Aharoni" pitchFamily="2" charset="-79"/>
                <a:cs typeface="Aharoni" pitchFamily="2" charset="-79"/>
              </a:rPr>
              <a:t> se postuló para Course Director y le ayudamos en el proceso. Hoy ya es Course Director ha estado trabajando en República Dominicana. Actualmente en el Mar Rojo</a:t>
            </a:r>
            <a:endParaRPr kumimoji="0" lang="es-ES" sz="1000" b="1" i="0" u="none" strike="noStrike" cap="none" normalizeH="0" baseline="0" dirty="0" smtClean="0">
              <a:ln>
                <a:noFill/>
              </a:ln>
              <a:solidFill>
                <a:schemeClr val="tx1">
                  <a:lumMod val="95000"/>
                  <a:lumOff val="5000"/>
                </a:schemeClr>
              </a:solidFill>
              <a:effectLst/>
              <a:latin typeface="Aharoni" pitchFamily="2" charset="-79"/>
              <a:cs typeface="Aharoni" pitchFamily="2" charset="-79"/>
            </a:endParaRPr>
          </a:p>
          <a:p>
            <a:pPr marL="0" marR="0" lvl="0" indent="0" algn="just" defTabSz="914400" rtl="0" eaLnBrk="1" fontAlgn="base" latinLnBrk="0" hangingPunct="1">
              <a:lnSpc>
                <a:spcPct val="100000"/>
              </a:lnSpc>
              <a:spcBef>
                <a:spcPct val="0"/>
              </a:spcBef>
              <a:spcAft>
                <a:spcPts val="1000"/>
              </a:spcAft>
              <a:buClrTx/>
              <a:buSzTx/>
              <a:buFontTx/>
              <a:buNone/>
              <a:tabLst/>
            </a:pPr>
            <a:r>
              <a:rPr kumimoji="0" lang="es-ES" sz="1400" b="1" i="0" u="none" strike="noStrike" cap="none" normalizeH="0" baseline="0" dirty="0" smtClean="0">
                <a:ln>
                  <a:noFill/>
                </a:ln>
                <a:solidFill>
                  <a:srgbClr val="FFFFFF"/>
                </a:solidFill>
                <a:effectLst/>
                <a:latin typeface="Ubuntu" charset="0"/>
                <a:cs typeface="Arial" pitchFamily="34" charset="0"/>
              </a:rPr>
              <a:t>                  </a:t>
            </a:r>
            <a:r>
              <a:rPr kumimoji="0" lang="es-ES" sz="1100" b="0" i="0" u="none" strike="noStrike" cap="none" normalizeH="0" baseline="0" dirty="0" smtClean="0">
                <a:ln>
                  <a:noFill/>
                </a:ln>
                <a:solidFill>
                  <a:srgbClr val="FFFFFF"/>
                </a:solidFill>
                <a:effectLst/>
                <a:latin typeface="Calibri"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 name="AutoShape 4"/>
          <p:cNvSpPr>
            <a:spLocks noChangeArrowheads="1"/>
          </p:cNvSpPr>
          <p:nvPr/>
        </p:nvSpPr>
        <p:spPr bwMode="auto">
          <a:xfrm>
            <a:off x="92597" y="4005064"/>
            <a:ext cx="1887115" cy="2780928"/>
          </a:xfrm>
          <a:prstGeom prst="roundRect">
            <a:avLst>
              <a:gd name="adj" fmla="val 16667"/>
            </a:avLst>
          </a:prstGeom>
          <a:solidFill>
            <a:srgbClr val="27E5F9"/>
          </a:solidFill>
          <a:ln w="38100">
            <a:no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s-ES" sz="1400" b="1" dirty="0" smtClean="0">
                <a:solidFill>
                  <a:schemeClr val="tx1">
                    <a:lumMod val="95000"/>
                    <a:lumOff val="5000"/>
                  </a:schemeClr>
                </a:solidFill>
                <a:latin typeface="Aharoni" pitchFamily="2" charset="-79"/>
                <a:cs typeface="Aharoni" pitchFamily="2" charset="-79"/>
              </a:rPr>
              <a:t>CARLOS</a:t>
            </a:r>
            <a:endParaRPr kumimoji="0" lang="es-ES" sz="1400" b="1" i="0" u="none" strike="noStrike" cap="none" normalizeH="0" baseline="0" dirty="0" smtClean="0">
              <a:ln>
                <a:noFill/>
              </a:ln>
              <a:solidFill>
                <a:schemeClr val="tx1">
                  <a:lumMod val="95000"/>
                  <a:lumOff val="5000"/>
                </a:schemeClr>
              </a:solidFill>
              <a:effectLst/>
              <a:latin typeface="Aharoni" pitchFamily="2" charset="-79"/>
              <a:cs typeface="Aharoni" pitchFamily="2" charset="-79"/>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s-ES" sz="1200" b="1" i="0" u="none" strike="noStrike" cap="none" normalizeH="0" baseline="0" dirty="0" smtClean="0">
                <a:ln>
                  <a:noFill/>
                </a:ln>
                <a:solidFill>
                  <a:schemeClr val="tx1">
                    <a:lumMod val="95000"/>
                    <a:lumOff val="5000"/>
                  </a:schemeClr>
                </a:solidFill>
                <a:effectLst/>
                <a:latin typeface="Aharoni" pitchFamily="2" charset="-79"/>
                <a:cs typeface="Aharoni" pitchFamily="2" charset="-79"/>
              </a:rPr>
              <a:t>Se </a:t>
            </a:r>
            <a:r>
              <a:rPr kumimoji="0" lang="es-ES" sz="1000" b="1" i="0" u="none" strike="noStrike" cap="none" normalizeH="0" baseline="0" dirty="0" smtClean="0">
                <a:ln>
                  <a:noFill/>
                </a:ln>
                <a:solidFill>
                  <a:schemeClr val="tx1">
                    <a:lumMod val="95000"/>
                    <a:lumOff val="5000"/>
                  </a:schemeClr>
                </a:solidFill>
                <a:effectLst/>
                <a:latin typeface="Aharoni" pitchFamily="2" charset="-79"/>
                <a:cs typeface="Aharoni" pitchFamily="2" charset="-79"/>
              </a:rPr>
              <a:t>formó con nosotros en 2021.</a:t>
            </a:r>
            <a:r>
              <a:rPr kumimoji="0" lang="es-ES" sz="1000" b="1" i="0" u="none" strike="noStrike" cap="none" normalizeH="0" dirty="0" smtClean="0">
                <a:ln>
                  <a:noFill/>
                </a:ln>
                <a:solidFill>
                  <a:schemeClr val="tx1">
                    <a:lumMod val="95000"/>
                    <a:lumOff val="5000"/>
                  </a:schemeClr>
                </a:solidFill>
                <a:effectLst/>
                <a:latin typeface="Aharoni" pitchFamily="2" charset="-79"/>
                <a:cs typeface="Aharoni" pitchFamily="2" charset="-79"/>
              </a:rPr>
              <a:t> Ha trabajado en España durante varias temporadas. Le ayudamos a redactar su </a:t>
            </a:r>
            <a:r>
              <a:rPr kumimoji="0" lang="es-ES" sz="1000" b="1" i="0" u="none" strike="noStrike" cap="none" normalizeH="0" dirty="0" err="1" smtClean="0">
                <a:ln>
                  <a:noFill/>
                </a:ln>
                <a:solidFill>
                  <a:schemeClr val="tx1">
                    <a:lumMod val="95000"/>
                    <a:lumOff val="5000"/>
                  </a:schemeClr>
                </a:solidFill>
                <a:effectLst/>
                <a:latin typeface="Aharoni" pitchFamily="2" charset="-79"/>
                <a:cs typeface="Aharoni" pitchFamily="2" charset="-79"/>
              </a:rPr>
              <a:t>curriculum</a:t>
            </a:r>
            <a:r>
              <a:rPr kumimoji="0" lang="es-ES" sz="1000" b="1" i="0" u="none" strike="noStrike" cap="none" normalizeH="0" dirty="0" smtClean="0">
                <a:ln>
                  <a:noFill/>
                </a:ln>
                <a:solidFill>
                  <a:schemeClr val="tx1">
                    <a:lumMod val="95000"/>
                    <a:lumOff val="5000"/>
                  </a:schemeClr>
                </a:solidFill>
                <a:effectLst/>
                <a:latin typeface="Aharoni" pitchFamily="2" charset="-79"/>
                <a:cs typeface="Aharoni" pitchFamily="2" charset="-79"/>
              </a:rPr>
              <a:t> y en la búsqueda de trabajo. Actualmente está </a:t>
            </a:r>
            <a:r>
              <a:rPr kumimoji="0" lang="es-ES" sz="1000" b="1" i="0" u="none" strike="noStrike" cap="none" normalizeH="0" baseline="0" dirty="0" smtClean="0">
                <a:ln>
                  <a:noFill/>
                </a:ln>
                <a:solidFill>
                  <a:schemeClr val="tx1">
                    <a:lumMod val="95000"/>
                    <a:lumOff val="5000"/>
                  </a:schemeClr>
                </a:solidFill>
                <a:effectLst/>
                <a:latin typeface="Aharoni" pitchFamily="2" charset="-79"/>
                <a:cs typeface="Aharoni" pitchFamily="2" charset="-79"/>
              </a:rPr>
              <a:t> traba-</a:t>
            </a:r>
            <a:r>
              <a:rPr kumimoji="0" lang="es-ES" sz="1000" b="1" i="0" u="none" strike="noStrike" cap="none" normalizeH="0" baseline="0" dirty="0" err="1" smtClean="0">
                <a:ln>
                  <a:noFill/>
                </a:ln>
                <a:solidFill>
                  <a:schemeClr val="tx1">
                    <a:lumMod val="95000"/>
                    <a:lumOff val="5000"/>
                  </a:schemeClr>
                </a:solidFill>
                <a:effectLst/>
                <a:latin typeface="Aharoni" pitchFamily="2" charset="-79"/>
                <a:cs typeface="Aharoni" pitchFamily="2" charset="-79"/>
              </a:rPr>
              <a:t>jando</a:t>
            </a:r>
            <a:r>
              <a:rPr kumimoji="0" lang="es-ES" sz="1000" b="1" i="0" u="none" strike="noStrike" cap="none" normalizeH="0" baseline="0" dirty="0" smtClean="0">
                <a:ln>
                  <a:noFill/>
                </a:ln>
                <a:solidFill>
                  <a:schemeClr val="tx1">
                    <a:lumMod val="95000"/>
                    <a:lumOff val="5000"/>
                  </a:schemeClr>
                </a:solidFill>
                <a:effectLst/>
                <a:latin typeface="Aharoni" pitchFamily="2" charset="-79"/>
                <a:cs typeface="Aharoni" pitchFamily="2" charset="-79"/>
              </a:rPr>
              <a:t> </a:t>
            </a:r>
            <a:r>
              <a:rPr lang="es-ES" sz="1000" b="1" dirty="0" smtClean="0">
                <a:solidFill>
                  <a:schemeClr val="tx1">
                    <a:lumMod val="95000"/>
                    <a:lumOff val="5000"/>
                  </a:schemeClr>
                </a:solidFill>
                <a:latin typeface="Aharoni" pitchFamily="2" charset="-79"/>
                <a:cs typeface="Aharoni" pitchFamily="2" charset="-79"/>
              </a:rPr>
              <a:t>en República Dominicana.  Allí están encantados con su profesionalidad y conocimiento de los programas PADI.</a:t>
            </a:r>
            <a:endParaRPr kumimoji="0" lang="es-ES" sz="1200" b="1" i="0" u="none" strike="noStrike" cap="none" normalizeH="0" baseline="0" dirty="0" smtClean="0">
              <a:ln>
                <a:noFill/>
              </a:ln>
              <a:solidFill>
                <a:schemeClr val="tx1">
                  <a:lumMod val="95000"/>
                  <a:lumOff val="5000"/>
                </a:schemeClr>
              </a:solidFill>
              <a:effectLst/>
              <a:latin typeface="Aharoni" pitchFamily="2" charset="-79"/>
              <a:cs typeface="Aharoni" pitchFamily="2" charset="-79"/>
            </a:endParaRPr>
          </a:p>
          <a:p>
            <a:pPr marL="0" marR="0" lvl="0" indent="0" algn="just" defTabSz="914400" rtl="0" eaLnBrk="1" fontAlgn="base" latinLnBrk="0" hangingPunct="1">
              <a:lnSpc>
                <a:spcPct val="100000"/>
              </a:lnSpc>
              <a:spcBef>
                <a:spcPct val="0"/>
              </a:spcBef>
              <a:spcAft>
                <a:spcPts val="1000"/>
              </a:spcAft>
              <a:buClrTx/>
              <a:buSzTx/>
              <a:buFontTx/>
              <a:buNone/>
              <a:tabLst/>
            </a:pPr>
            <a:endParaRPr kumimoji="0" lang="es-ES" sz="1200" b="0" i="0" u="none" strike="noStrike" cap="none" normalizeH="0" baseline="0" dirty="0" smtClean="0">
              <a:ln>
                <a:noFill/>
              </a:ln>
              <a:solidFill>
                <a:schemeClr val="tx1"/>
              </a:solidFill>
              <a:effectLst/>
              <a:latin typeface="Ubuntu" charset="0"/>
              <a:cs typeface="Arial" pitchFamily="34" charset="0"/>
            </a:endParaRPr>
          </a:p>
          <a:p>
            <a:pPr marL="0" marR="0" lvl="0" indent="0" algn="just" defTabSz="914400" rtl="0" eaLnBrk="1" fontAlgn="base" latinLnBrk="0" hangingPunct="1">
              <a:lnSpc>
                <a:spcPct val="100000"/>
              </a:lnSpc>
              <a:spcBef>
                <a:spcPct val="0"/>
              </a:spcBef>
              <a:spcAft>
                <a:spcPts val="1000"/>
              </a:spcAft>
              <a:buClrTx/>
              <a:buSzTx/>
              <a:buFontTx/>
              <a:buNone/>
              <a:tabLst/>
            </a:pPr>
            <a:r>
              <a:rPr kumimoji="0" lang="es-ES" sz="1400" b="1" i="0" u="none" strike="noStrike" cap="none" normalizeH="0" baseline="0" dirty="0" smtClean="0">
                <a:ln>
                  <a:noFill/>
                </a:ln>
                <a:solidFill>
                  <a:srgbClr val="FFFFFF"/>
                </a:solidFill>
                <a:effectLst/>
                <a:latin typeface="Ubuntu" charset="0"/>
                <a:cs typeface="Arial" pitchFamily="34" charset="0"/>
              </a:rPr>
              <a:t>                  </a:t>
            </a:r>
            <a:r>
              <a:rPr kumimoji="0" lang="es-ES" sz="1100" b="0" i="0" u="none" strike="noStrike" cap="none" normalizeH="0" baseline="0" dirty="0" smtClean="0">
                <a:ln>
                  <a:noFill/>
                </a:ln>
                <a:solidFill>
                  <a:srgbClr val="FFFFFF"/>
                </a:solidFill>
                <a:effectLst/>
                <a:latin typeface="Calibri"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1691680" y="0"/>
            <a:ext cx="745232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smtClean="0">
              <a:solidFill>
                <a:schemeClr val="bg1"/>
              </a:solidFill>
              <a:latin typeface="Aharoni" pitchFamily="2" charset="-79"/>
              <a:cs typeface="Aharoni" pitchFamily="2" charset="-79"/>
            </a:endParaRPr>
          </a:p>
          <a:p>
            <a:pPr algn="just"/>
            <a:endParaRPr lang="es-ES" dirty="0" smtClean="0">
              <a:solidFill>
                <a:schemeClr val="bg1"/>
              </a:solidFill>
              <a:latin typeface="Aharoni" pitchFamily="2" charset="-79"/>
              <a:cs typeface="Aharoni" pitchFamily="2" charset="-79"/>
            </a:endParaRPr>
          </a:p>
          <a:p>
            <a:pPr algn="just"/>
            <a:endParaRPr lang="es-ES" dirty="0" smtClean="0">
              <a:solidFill>
                <a:schemeClr val="bg1"/>
              </a:solidFill>
              <a:latin typeface="Aharoni" pitchFamily="2" charset="-79"/>
              <a:cs typeface="Aharoni" pitchFamily="2" charset="-79"/>
            </a:endParaRPr>
          </a:p>
          <a:p>
            <a:pPr algn="just"/>
            <a:endParaRPr lang="es-ES" dirty="0" smtClean="0">
              <a:solidFill>
                <a:schemeClr val="bg1"/>
              </a:solidFill>
              <a:latin typeface="Aharoni" pitchFamily="2" charset="-79"/>
              <a:cs typeface="Aharoni" pitchFamily="2" charset="-79"/>
            </a:endParaRPr>
          </a:p>
          <a:p>
            <a:pPr algn="just"/>
            <a:endParaRPr lang="es-ES" dirty="0" smtClean="0">
              <a:solidFill>
                <a:schemeClr val="bg1"/>
              </a:solidFill>
              <a:latin typeface="Aharoni" pitchFamily="2" charset="-79"/>
              <a:cs typeface="Aharoni" pitchFamily="2" charset="-79"/>
            </a:endParaRPr>
          </a:p>
          <a:p>
            <a:pPr algn="just"/>
            <a:endParaRPr lang="es-ES" dirty="0" smtClean="0">
              <a:solidFill>
                <a:schemeClr val="bg1"/>
              </a:solidFill>
              <a:latin typeface="Aharoni" pitchFamily="2" charset="-79"/>
              <a:cs typeface="Aharoni" pitchFamily="2" charset="-79"/>
            </a:endParaRPr>
          </a:p>
          <a:p>
            <a:pPr algn="just"/>
            <a:endParaRPr lang="es-ES" dirty="0" smtClean="0">
              <a:solidFill>
                <a:schemeClr val="bg1"/>
              </a:solidFill>
              <a:latin typeface="Aharoni" pitchFamily="2" charset="-79"/>
              <a:cs typeface="Aharoni" pitchFamily="2" charset="-79"/>
            </a:endParaRPr>
          </a:p>
          <a:p>
            <a:pPr algn="just"/>
            <a:endParaRPr lang="es-ES" dirty="0" smtClean="0">
              <a:solidFill>
                <a:schemeClr val="bg1"/>
              </a:solidFill>
              <a:latin typeface="Aharoni" pitchFamily="2" charset="-79"/>
              <a:cs typeface="Aharoni" pitchFamily="2" charset="-79"/>
            </a:endParaRPr>
          </a:p>
          <a:p>
            <a:pPr algn="just"/>
            <a:endParaRPr lang="es-ES" dirty="0" smtClean="0">
              <a:solidFill>
                <a:schemeClr val="bg1"/>
              </a:solidFill>
              <a:latin typeface="Aharoni" pitchFamily="2" charset="-79"/>
              <a:cs typeface="Aharoni" pitchFamily="2" charset="-79"/>
            </a:endParaRPr>
          </a:p>
          <a:p>
            <a:pPr algn="just"/>
            <a:endParaRPr lang="es-ES" dirty="0" smtClean="0">
              <a:solidFill>
                <a:schemeClr val="bg1"/>
              </a:solidFill>
              <a:latin typeface="Aharoni" pitchFamily="2" charset="-79"/>
              <a:cs typeface="Aharoni" pitchFamily="2" charset="-79"/>
            </a:endParaRPr>
          </a:p>
          <a:p>
            <a:pPr algn="just"/>
            <a:endParaRPr lang="es-ES" dirty="0" smtClean="0">
              <a:solidFill>
                <a:schemeClr val="bg1"/>
              </a:solidFill>
              <a:latin typeface="Aharoni" pitchFamily="2" charset="-79"/>
              <a:cs typeface="Aharoni" pitchFamily="2" charset="-79"/>
            </a:endParaRPr>
          </a:p>
          <a:p>
            <a:pPr algn="just"/>
            <a:endParaRPr lang="es-ES" dirty="0" smtClean="0">
              <a:solidFill>
                <a:schemeClr val="bg1"/>
              </a:solidFill>
              <a:latin typeface="Aharoni" pitchFamily="2" charset="-79"/>
              <a:cs typeface="Aharoni" pitchFamily="2" charset="-79"/>
            </a:endParaRPr>
          </a:p>
          <a:p>
            <a:pPr algn="just"/>
            <a:endParaRPr lang="es-ES" dirty="0" smtClean="0">
              <a:solidFill>
                <a:schemeClr val="bg1"/>
              </a:solidFill>
              <a:latin typeface="Aharoni" pitchFamily="2" charset="-79"/>
              <a:cs typeface="Aharoni" pitchFamily="2" charset="-79"/>
            </a:endParaRPr>
          </a:p>
          <a:p>
            <a:pPr algn="just"/>
            <a:endParaRPr lang="es-ES" sz="1600" dirty="0" smtClean="0">
              <a:solidFill>
                <a:schemeClr val="bg1"/>
              </a:solidFill>
              <a:latin typeface="Aharoni" pitchFamily="2" charset="-79"/>
              <a:cs typeface="Aharoni" pitchFamily="2" charset="-79"/>
            </a:endParaRPr>
          </a:p>
          <a:p>
            <a:pPr algn="just"/>
            <a:endParaRPr lang="es-ES" sz="1600" dirty="0">
              <a:solidFill>
                <a:schemeClr val="bg1"/>
              </a:solidFill>
              <a:latin typeface="Aharoni" pitchFamily="2" charset="-79"/>
              <a:cs typeface="Aharoni" pitchFamily="2" charset="-79"/>
            </a:endParaRPr>
          </a:p>
        </p:txBody>
      </p:sp>
      <p:pic>
        <p:nvPicPr>
          <p:cNvPr id="1026" name="Picture 2"/>
          <p:cNvPicPr>
            <a:picLocks noChangeAspect="1" noChangeArrowheads="1"/>
          </p:cNvPicPr>
          <p:nvPr/>
        </p:nvPicPr>
        <p:blipFill>
          <a:blip r:embed="rId2" cstate="print"/>
          <a:srcRect/>
          <a:stretch>
            <a:fillRect/>
          </a:stretch>
        </p:blipFill>
        <p:spPr bwMode="auto">
          <a:xfrm>
            <a:off x="0" y="0"/>
            <a:ext cx="3386137" cy="6858000"/>
          </a:xfrm>
          <a:prstGeom prst="rect">
            <a:avLst/>
          </a:prstGeom>
          <a:noFill/>
          <a:ln w="9525">
            <a:noFill/>
            <a:miter lim="800000"/>
            <a:headEnd/>
            <a:tailEnd/>
          </a:ln>
        </p:spPr>
      </p:pic>
      <p:sp>
        <p:nvSpPr>
          <p:cNvPr id="9" name="8 CuadroTexto"/>
          <p:cNvSpPr txBox="1"/>
          <p:nvPr/>
        </p:nvSpPr>
        <p:spPr>
          <a:xfrm>
            <a:off x="1907704" y="1375023"/>
            <a:ext cx="6984776" cy="3785652"/>
          </a:xfrm>
          <a:prstGeom prst="rect">
            <a:avLst/>
          </a:prstGeom>
          <a:noFill/>
        </p:spPr>
        <p:txBody>
          <a:bodyPr wrap="square" rtlCol="0">
            <a:spAutoFit/>
          </a:bodyPr>
          <a:lstStyle/>
          <a:p>
            <a:pPr algn="just"/>
            <a:r>
              <a:rPr lang="es-ES" sz="1600" dirty="0" smtClean="0">
                <a:solidFill>
                  <a:schemeClr val="bg1"/>
                </a:solidFill>
                <a:latin typeface="Aharoni" pitchFamily="2" charset="-79"/>
                <a:cs typeface="Aharoni" pitchFamily="2" charset="-79"/>
              </a:rPr>
              <a:t>Sin lugar a dudas todos los cursos IDC PADI deben seguir los mismos estándares. Esa es la mayor característica del sistema PADI, pero…</a:t>
            </a:r>
          </a:p>
          <a:p>
            <a:pPr algn="just"/>
            <a:endParaRPr lang="es-ES" sz="1600" dirty="0" smtClean="0">
              <a:solidFill>
                <a:schemeClr val="bg1"/>
              </a:solidFill>
              <a:latin typeface="Aharoni" pitchFamily="2" charset="-79"/>
              <a:cs typeface="Aharoni" pitchFamily="2" charset="-79"/>
            </a:endParaRPr>
          </a:p>
          <a:p>
            <a:pPr algn="just"/>
            <a:endParaRPr lang="es-ES" sz="1600" dirty="0" smtClean="0">
              <a:solidFill>
                <a:schemeClr val="bg1"/>
              </a:solidFill>
              <a:latin typeface="Aharoni" pitchFamily="2" charset="-79"/>
              <a:cs typeface="Aharoni" pitchFamily="2" charset="-79"/>
            </a:endParaRPr>
          </a:p>
          <a:p>
            <a:pPr algn="just"/>
            <a:endParaRPr lang="es-ES" sz="1600" u="sng" dirty="0" smtClean="0">
              <a:solidFill>
                <a:schemeClr val="bg1"/>
              </a:solidFill>
              <a:latin typeface="Aharoni" pitchFamily="2" charset="-79"/>
              <a:cs typeface="Aharoni" pitchFamily="2" charset="-79"/>
            </a:endParaRPr>
          </a:p>
          <a:p>
            <a:pPr algn="ctr"/>
            <a:endParaRPr lang="es-ES" sz="1600" dirty="0" smtClean="0">
              <a:solidFill>
                <a:srgbClr val="44F42C"/>
              </a:solidFill>
              <a:latin typeface="Aharoni" pitchFamily="2" charset="-79"/>
              <a:cs typeface="Aharoni" pitchFamily="2" charset="-79"/>
            </a:endParaRPr>
          </a:p>
          <a:p>
            <a:pPr algn="ctr"/>
            <a:endParaRPr lang="es-ES" sz="1600" dirty="0" smtClean="0">
              <a:solidFill>
                <a:srgbClr val="44F42C"/>
              </a:solidFill>
              <a:latin typeface="Aharoni" pitchFamily="2" charset="-79"/>
              <a:cs typeface="Aharoni" pitchFamily="2" charset="-79"/>
            </a:endParaRPr>
          </a:p>
          <a:p>
            <a:pPr algn="ctr"/>
            <a:endParaRPr lang="es-ES" sz="1600" dirty="0" smtClean="0">
              <a:solidFill>
                <a:srgbClr val="44F42C"/>
              </a:solidFill>
              <a:latin typeface="Aharoni" pitchFamily="2" charset="-79"/>
              <a:cs typeface="Aharoni" pitchFamily="2" charset="-79"/>
            </a:endParaRPr>
          </a:p>
          <a:p>
            <a:pPr algn="just"/>
            <a:endParaRPr lang="es-ES" sz="1600" dirty="0" smtClean="0">
              <a:solidFill>
                <a:schemeClr val="bg1"/>
              </a:solidFill>
              <a:latin typeface="Aharoni" pitchFamily="2" charset="-79"/>
              <a:cs typeface="Aharoni" pitchFamily="2" charset="-79"/>
            </a:endParaRPr>
          </a:p>
          <a:p>
            <a:pPr algn="just"/>
            <a:endParaRPr lang="es-ES" sz="1600" dirty="0" smtClean="0">
              <a:solidFill>
                <a:schemeClr val="bg1"/>
              </a:solidFill>
              <a:latin typeface="Aharoni" pitchFamily="2" charset="-79"/>
              <a:cs typeface="Aharoni" pitchFamily="2" charset="-79"/>
            </a:endParaRPr>
          </a:p>
          <a:p>
            <a:pPr algn="just"/>
            <a:endParaRPr lang="es-ES" sz="1600" dirty="0" smtClean="0">
              <a:solidFill>
                <a:schemeClr val="bg1"/>
              </a:solidFill>
              <a:latin typeface="Aharoni" pitchFamily="2" charset="-79"/>
              <a:cs typeface="Aharoni" pitchFamily="2" charset="-79"/>
            </a:endParaRPr>
          </a:p>
          <a:p>
            <a:pPr algn="just"/>
            <a:endParaRPr lang="es-ES" sz="1600" dirty="0" smtClean="0">
              <a:solidFill>
                <a:schemeClr val="bg1"/>
              </a:solidFill>
              <a:latin typeface="Aharoni" pitchFamily="2" charset="-79"/>
              <a:cs typeface="Aharoni" pitchFamily="2" charset="-79"/>
            </a:endParaRPr>
          </a:p>
          <a:p>
            <a:pPr algn="just"/>
            <a:endParaRPr lang="es-ES" sz="1600" dirty="0" smtClean="0">
              <a:solidFill>
                <a:schemeClr val="bg1"/>
              </a:solidFill>
              <a:latin typeface="Aharoni" pitchFamily="2" charset="-79"/>
              <a:cs typeface="Aharoni" pitchFamily="2" charset="-79"/>
            </a:endParaRPr>
          </a:p>
          <a:p>
            <a:pPr algn="just"/>
            <a:endParaRPr lang="es-ES" sz="1600" dirty="0" smtClean="0">
              <a:solidFill>
                <a:schemeClr val="bg1"/>
              </a:solidFill>
              <a:latin typeface="Aharoni" pitchFamily="2" charset="-79"/>
              <a:cs typeface="Aharoni" pitchFamily="2" charset="-79"/>
            </a:endParaRPr>
          </a:p>
          <a:p>
            <a:pPr algn="just"/>
            <a:endParaRPr lang="es-ES" sz="1600" dirty="0">
              <a:solidFill>
                <a:schemeClr val="bg1"/>
              </a:solidFill>
              <a:latin typeface="Aharoni" pitchFamily="2" charset="-79"/>
              <a:cs typeface="Aharoni" pitchFamily="2" charset="-79"/>
            </a:endParaRPr>
          </a:p>
        </p:txBody>
      </p:sp>
      <p:sp>
        <p:nvSpPr>
          <p:cNvPr id="11" name="10 Rectángulo"/>
          <p:cNvSpPr/>
          <p:nvPr/>
        </p:nvSpPr>
        <p:spPr>
          <a:xfrm>
            <a:off x="3014663" y="2780928"/>
            <a:ext cx="4724371" cy="156966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2400" b="1" cap="all" dirty="0" smtClean="0">
                <a:ln w="0"/>
                <a:solidFill>
                  <a:srgbClr val="27E5F9"/>
                </a:solidFill>
                <a:effectLst>
                  <a:reflection blurRad="12700" stA="50000" endPos="50000" dist="5000" dir="5400000" sy="-100000" rotWithShape="0"/>
                </a:effectLst>
                <a:latin typeface="Aharoni" pitchFamily="2" charset="-79"/>
                <a:cs typeface="Aharoni" pitchFamily="2" charset="-79"/>
              </a:rPr>
              <a:t>UN CURSO CENTRADO EN TI</a:t>
            </a:r>
          </a:p>
          <a:p>
            <a:pPr algn="ctr"/>
            <a:r>
              <a:rPr lang="es-ES" sz="2400" b="1" cap="all" dirty="0" smtClean="0">
                <a:ln w="0"/>
                <a:solidFill>
                  <a:srgbClr val="27E5F9"/>
                </a:solidFill>
                <a:effectLst>
                  <a:reflection blurRad="12700" stA="50000" endPos="50000" dist="5000" dir="5400000" sy="-100000" rotWithShape="0"/>
                </a:effectLst>
                <a:latin typeface="Aharoni" pitchFamily="2" charset="-79"/>
                <a:cs typeface="Aharoni" pitchFamily="2" charset="-79"/>
              </a:rPr>
              <a:t> te brindará</a:t>
            </a:r>
          </a:p>
          <a:p>
            <a:pPr algn="ctr"/>
            <a:r>
              <a:rPr lang="es-ES" sz="2400" b="1" cap="all" dirty="0" smtClean="0">
                <a:ln w="0"/>
                <a:solidFill>
                  <a:srgbClr val="27E5F9"/>
                </a:solidFill>
                <a:effectLst>
                  <a:reflection blurRad="12700" stA="50000" endPos="50000" dist="5000" dir="5400000" sy="-100000" rotWithShape="0"/>
                </a:effectLst>
                <a:latin typeface="Aharoni" pitchFamily="2" charset="-79"/>
                <a:cs typeface="Aharoni" pitchFamily="2" charset="-79"/>
              </a:rPr>
              <a:t>FORMACIÓN profesional</a:t>
            </a:r>
          </a:p>
          <a:p>
            <a:pPr algn="ctr"/>
            <a:r>
              <a:rPr lang="es-ES" sz="2400" b="1" cap="all" dirty="0" smtClean="0">
                <a:ln w="0"/>
                <a:solidFill>
                  <a:srgbClr val="27E5F9"/>
                </a:solidFill>
                <a:effectLst>
                  <a:reflection blurRad="12700" stA="50000" endPos="50000" dist="5000" dir="5400000" sy="-100000" rotWithShape="0"/>
                </a:effectLst>
                <a:latin typeface="Aharoni" pitchFamily="2" charset="-79"/>
                <a:cs typeface="Aharoni" pitchFamily="2" charset="-79"/>
              </a:rPr>
              <a:t>ADICIONAL Y PERSONALIZADA</a:t>
            </a:r>
            <a:endParaRPr lang="es-ES" sz="2400" b="1" cap="all" dirty="0">
              <a:ln w="0"/>
              <a:solidFill>
                <a:srgbClr val="27E5F9"/>
              </a:solidFill>
              <a:effectLst>
                <a:reflection blurRad="12700" stA="50000" endPos="50000" dist="5000" dir="5400000" sy="-100000" rotWithShape="0"/>
              </a:effectLst>
              <a:latin typeface="Aharoni" pitchFamily="2" charset="-79"/>
              <a:cs typeface="Aharoni" pitchFamily="2" charset="-79"/>
            </a:endParaRPr>
          </a:p>
        </p:txBody>
      </p:sp>
      <p:sp>
        <p:nvSpPr>
          <p:cNvPr id="12" name="11 CuadroTexto"/>
          <p:cNvSpPr txBox="1"/>
          <p:nvPr/>
        </p:nvSpPr>
        <p:spPr>
          <a:xfrm>
            <a:off x="107504" y="332656"/>
            <a:ext cx="5328592" cy="461665"/>
          </a:xfrm>
          <a:prstGeom prst="rect">
            <a:avLst/>
          </a:prstGeom>
          <a:solidFill>
            <a:srgbClr val="27E5F9"/>
          </a:solidFill>
          <a:ln>
            <a:solidFill>
              <a:srgbClr val="27E5F9"/>
            </a:solidFill>
          </a:ln>
          <a:effectLst>
            <a:outerShdw blurRad="50800" dist="38100" dir="2700000" algn="tl" rotWithShape="0">
              <a:prstClr val="black">
                <a:alpha val="40000"/>
              </a:prstClr>
            </a:outerShdw>
          </a:effectLst>
        </p:spPr>
        <p:txBody>
          <a:bodyPr wrap="square" rtlCol="0">
            <a:spAutoFit/>
          </a:bodyPr>
          <a:lstStyle/>
          <a:p>
            <a:r>
              <a:rPr lang="es-ES" sz="2400" dirty="0" smtClean="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rPr>
              <a:t>UN CURSO CENTRADO EN TÍ</a:t>
            </a:r>
            <a:endParaRPr lang="es-ES" sz="2400" dirty="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endParaRPr>
          </a:p>
        </p:txBody>
      </p:sp>
      <p:sp>
        <p:nvSpPr>
          <p:cNvPr id="13" name="12 CuadroTexto"/>
          <p:cNvSpPr txBox="1"/>
          <p:nvPr/>
        </p:nvSpPr>
        <p:spPr>
          <a:xfrm>
            <a:off x="1979712" y="5085184"/>
            <a:ext cx="6912768" cy="1323439"/>
          </a:xfrm>
          <a:prstGeom prst="rect">
            <a:avLst/>
          </a:prstGeom>
          <a:noFill/>
        </p:spPr>
        <p:txBody>
          <a:bodyPr wrap="square" rtlCol="0">
            <a:spAutoFit/>
          </a:bodyPr>
          <a:lstStyle/>
          <a:p>
            <a:pPr algn="just"/>
            <a:r>
              <a:rPr lang="es-ES" sz="1600" dirty="0" smtClean="0">
                <a:solidFill>
                  <a:schemeClr val="bg1"/>
                </a:solidFill>
                <a:latin typeface="Aharoni" pitchFamily="2" charset="-79"/>
                <a:cs typeface="Aharoni" pitchFamily="2" charset="-79"/>
              </a:rPr>
              <a:t>Un curso centrado en </a:t>
            </a:r>
            <a:r>
              <a:rPr lang="es-ES" sz="1600" dirty="0" err="1" smtClean="0">
                <a:solidFill>
                  <a:schemeClr val="bg1"/>
                </a:solidFill>
                <a:latin typeface="Aharoni" pitchFamily="2" charset="-79"/>
                <a:cs typeface="Aharoni" pitchFamily="2" charset="-79"/>
              </a:rPr>
              <a:t>tí</a:t>
            </a:r>
            <a:r>
              <a:rPr lang="es-ES" sz="1600" dirty="0" smtClean="0">
                <a:solidFill>
                  <a:schemeClr val="bg1"/>
                </a:solidFill>
                <a:latin typeface="Aharoni" pitchFamily="2" charset="-79"/>
                <a:cs typeface="Aharoni" pitchFamily="2" charset="-79"/>
              </a:rPr>
              <a:t>, es un curso dónde el Course Director se adecua a tus necesidades y a tus tiempos y NO al revés. Con clases personalizadas después de hora, sin coste adicional, si lo necesitas, atendiendo a tus dificultades, ritmos de aprendizaje y necesidades de forma individual.</a:t>
            </a:r>
            <a:endParaRPr lang="es-ES" sz="1600" dirty="0"/>
          </a:p>
        </p:txBody>
      </p:sp>
      <p:sp>
        <p:nvSpPr>
          <p:cNvPr id="8" name="7 Rectángulo"/>
          <p:cNvSpPr/>
          <p:nvPr/>
        </p:nvSpPr>
        <p:spPr>
          <a:xfrm>
            <a:off x="5148064" y="260648"/>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0" name="9 Rectángulo"/>
          <p:cNvSpPr/>
          <p:nvPr/>
        </p:nvSpPr>
        <p:spPr>
          <a:xfrm>
            <a:off x="4860032" y="260648"/>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4" name="13 Rectángulo"/>
          <p:cNvSpPr/>
          <p:nvPr/>
        </p:nvSpPr>
        <p:spPr>
          <a:xfrm>
            <a:off x="4644008" y="332656"/>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15" name="Picture 3"/>
          <p:cNvPicPr>
            <a:picLocks noChangeAspect="1"/>
          </p:cNvPicPr>
          <p:nvPr/>
        </p:nvPicPr>
        <p:blipFill>
          <a:blip r:embed="rId3" cstate="print"/>
          <a:srcRect/>
          <a:stretch>
            <a:fillRect/>
          </a:stretch>
        </p:blipFill>
        <p:spPr>
          <a:xfrm>
            <a:off x="6516216" y="116632"/>
            <a:ext cx="2448272" cy="36418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99592" y="0"/>
            <a:ext cx="8244408"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endParaRPr lang="es-ES" dirty="0">
              <a:solidFill>
                <a:schemeClr val="bg1"/>
              </a:solidFill>
              <a:latin typeface="Aharoni" pitchFamily="2" charset="-79"/>
              <a:cs typeface="Aharoni" pitchFamily="2" charset="-79"/>
            </a:endParaRPr>
          </a:p>
        </p:txBody>
      </p:sp>
      <p:pic>
        <p:nvPicPr>
          <p:cNvPr id="6" name="5 Imagen" descr="712f3f62-0dee-4eac-9e1b-07453733897e.jpg"/>
          <p:cNvPicPr>
            <a:picLocks noChangeAspect="1"/>
          </p:cNvPicPr>
          <p:nvPr/>
        </p:nvPicPr>
        <p:blipFill>
          <a:blip r:embed="rId2" cstate="print"/>
          <a:stretch>
            <a:fillRect/>
          </a:stretch>
        </p:blipFill>
        <p:spPr>
          <a:xfrm>
            <a:off x="0" y="0"/>
            <a:ext cx="4576763" cy="6858000"/>
          </a:xfrm>
          <a:prstGeom prst="rect">
            <a:avLst/>
          </a:prstGeom>
        </p:spPr>
      </p:pic>
      <p:sp>
        <p:nvSpPr>
          <p:cNvPr id="7" name="6 Rectángulo"/>
          <p:cNvSpPr/>
          <p:nvPr/>
        </p:nvSpPr>
        <p:spPr>
          <a:xfrm>
            <a:off x="4788024" y="1484784"/>
            <a:ext cx="4104456" cy="3139321"/>
          </a:xfrm>
          <a:prstGeom prst="rect">
            <a:avLst/>
          </a:prstGeom>
        </p:spPr>
        <p:txBody>
          <a:bodyPr wrap="square">
            <a:spAutoFit/>
          </a:bodyPr>
          <a:lstStyle/>
          <a:p>
            <a:pPr algn="just"/>
            <a:endParaRPr lang="es-ES" dirty="0" smtClean="0">
              <a:solidFill>
                <a:schemeClr val="bg1"/>
              </a:solidFill>
              <a:latin typeface="Aharoni" pitchFamily="2" charset="-79"/>
              <a:cs typeface="Aharoni" pitchFamily="2" charset="-79"/>
            </a:endParaRPr>
          </a:p>
          <a:p>
            <a:pPr algn="just"/>
            <a:endParaRPr lang="es-ES" dirty="0" smtClean="0">
              <a:solidFill>
                <a:schemeClr val="bg1"/>
              </a:solidFill>
              <a:latin typeface="Aharoni" pitchFamily="2" charset="-79"/>
              <a:cs typeface="Aharoni" pitchFamily="2" charset="-79"/>
            </a:endParaRPr>
          </a:p>
          <a:p>
            <a:pPr algn="just"/>
            <a:r>
              <a:rPr lang="es-ES" dirty="0" smtClean="0">
                <a:solidFill>
                  <a:schemeClr val="bg1"/>
                </a:solidFill>
                <a:latin typeface="Aharoni" pitchFamily="2" charset="-79"/>
                <a:cs typeface="Aharoni" pitchFamily="2" charset="-79"/>
              </a:rPr>
              <a:t>En nuestros IDC te preparamos para ser un verdadero profesional del buceo recreativo y el turismo submarino, con experiencias reales, con herramientas que utilizarás diariamente en tus cursos y excursiones. No olvides que en tus manos está LA VIDAD DE OTRAS PERSONAS.</a:t>
            </a:r>
          </a:p>
        </p:txBody>
      </p:sp>
      <p:sp>
        <p:nvSpPr>
          <p:cNvPr id="8" name="7 CuadroTexto"/>
          <p:cNvSpPr txBox="1"/>
          <p:nvPr/>
        </p:nvSpPr>
        <p:spPr>
          <a:xfrm>
            <a:off x="971600" y="5661248"/>
            <a:ext cx="7488832" cy="584775"/>
          </a:xfrm>
          <a:prstGeom prst="rect">
            <a:avLst/>
          </a:prstGeom>
          <a:solidFill>
            <a:srgbClr val="27E5F9"/>
          </a:solidFill>
        </p:spPr>
        <p:txBody>
          <a:bodyPr wrap="square" rtlCol="0">
            <a:spAutoFit/>
          </a:bodyPr>
          <a:lstStyle/>
          <a:p>
            <a:pPr algn="ctr"/>
            <a:r>
              <a:rPr lang="es-ES" sz="1600" b="1" dirty="0" smtClean="0">
                <a:solidFill>
                  <a:sysClr val="windowText" lastClr="000000"/>
                </a:solidFill>
                <a:latin typeface="Aharoni" pitchFamily="2" charset="-79"/>
                <a:cs typeface="Aharoni" pitchFamily="2" charset="-79"/>
              </a:rPr>
              <a:t>La formación que recibirás te preparará no solo para aprobar el examen sino para ser un excelente Instructor profesional de buceo</a:t>
            </a:r>
            <a:r>
              <a:rPr lang="es-ES" sz="1600" b="1" dirty="0" smtClean="0">
                <a:solidFill>
                  <a:schemeClr val="bg1">
                    <a:lumMod val="95000"/>
                  </a:schemeClr>
                </a:solidFill>
                <a:latin typeface="Aharoni" pitchFamily="2" charset="-79"/>
                <a:cs typeface="Aharoni" pitchFamily="2" charset="-79"/>
              </a:rPr>
              <a:t>.  </a:t>
            </a:r>
            <a:endParaRPr lang="es-ES" sz="1600" b="1" dirty="0">
              <a:solidFill>
                <a:schemeClr val="bg1">
                  <a:lumMod val="95000"/>
                </a:schemeClr>
              </a:solidFill>
              <a:latin typeface="Aharoni" pitchFamily="2" charset="-79"/>
              <a:cs typeface="Aharoni" pitchFamily="2" charset="-79"/>
            </a:endParaRPr>
          </a:p>
        </p:txBody>
      </p:sp>
      <p:sp>
        <p:nvSpPr>
          <p:cNvPr id="9" name="8 CuadroTexto"/>
          <p:cNvSpPr txBox="1"/>
          <p:nvPr/>
        </p:nvSpPr>
        <p:spPr>
          <a:xfrm>
            <a:off x="107504" y="332656"/>
            <a:ext cx="5328592" cy="461665"/>
          </a:xfrm>
          <a:prstGeom prst="rect">
            <a:avLst/>
          </a:prstGeom>
          <a:solidFill>
            <a:srgbClr val="27E5F9"/>
          </a:solidFill>
          <a:ln>
            <a:solidFill>
              <a:srgbClr val="27E5F9"/>
            </a:solidFill>
          </a:ln>
          <a:effectLst>
            <a:outerShdw blurRad="50800" dist="38100" dir="2700000" algn="tl" rotWithShape="0">
              <a:prstClr val="black">
                <a:alpha val="40000"/>
              </a:prstClr>
            </a:outerShdw>
          </a:effectLst>
        </p:spPr>
        <p:txBody>
          <a:bodyPr wrap="square" rtlCol="0">
            <a:spAutoFit/>
          </a:bodyPr>
          <a:lstStyle/>
          <a:p>
            <a:r>
              <a:rPr lang="es-ES" sz="2400" dirty="0" smtClean="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rPr>
              <a:t>UN CURSO CENTRADO EN TÍ</a:t>
            </a:r>
            <a:endParaRPr lang="es-ES" sz="2400" dirty="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endParaRPr>
          </a:p>
        </p:txBody>
      </p:sp>
      <p:sp>
        <p:nvSpPr>
          <p:cNvPr id="10" name="9 Rectángulo"/>
          <p:cNvSpPr/>
          <p:nvPr/>
        </p:nvSpPr>
        <p:spPr>
          <a:xfrm>
            <a:off x="5148064" y="260648"/>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1" name="10 Rectángulo"/>
          <p:cNvSpPr/>
          <p:nvPr/>
        </p:nvSpPr>
        <p:spPr>
          <a:xfrm>
            <a:off x="4860032" y="260648"/>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2" name="11 Rectángulo"/>
          <p:cNvSpPr/>
          <p:nvPr/>
        </p:nvSpPr>
        <p:spPr>
          <a:xfrm>
            <a:off x="4644008" y="332656"/>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13" name="Picture 3"/>
          <p:cNvPicPr>
            <a:picLocks noChangeAspect="1"/>
          </p:cNvPicPr>
          <p:nvPr/>
        </p:nvPicPr>
        <p:blipFill>
          <a:blip r:embed="rId3" cstate="print"/>
          <a:srcRect/>
          <a:stretch>
            <a:fillRect/>
          </a:stretch>
        </p:blipFill>
        <p:spPr>
          <a:xfrm>
            <a:off x="6516216" y="116632"/>
            <a:ext cx="2448272" cy="36418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691680" y="0"/>
            <a:ext cx="745232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ts val="1950"/>
              </a:spcAft>
            </a:pPr>
            <a:endParaRPr kumimoji="0" lang="es-ES" b="0" i="0" u="none" strike="noStrike" cap="none" normalizeH="0" baseline="0" dirty="0" smtClean="0">
              <a:ln>
                <a:noFill/>
              </a:ln>
              <a:solidFill>
                <a:srgbClr val="404040"/>
              </a:solidFill>
              <a:effectLst/>
              <a:latin typeface="Ubuntu" charset="0"/>
              <a:cs typeface="Arial" pitchFamily="34" charset="0"/>
            </a:endParaRPr>
          </a:p>
        </p:txBody>
      </p:sp>
      <p:sp>
        <p:nvSpPr>
          <p:cNvPr id="6" name="5 Rectángulo"/>
          <p:cNvSpPr/>
          <p:nvPr/>
        </p:nvSpPr>
        <p:spPr>
          <a:xfrm>
            <a:off x="4716016" y="332656"/>
            <a:ext cx="4355976" cy="954107"/>
          </a:xfrm>
          <a:prstGeom prst="rect">
            <a:avLst/>
          </a:prstGeom>
        </p:spPr>
        <p:txBody>
          <a:bodyPr wrap="square">
            <a:spAutoFit/>
          </a:bodyPr>
          <a:lstStyle/>
          <a:p>
            <a:pPr lvl="0" algn="r" fontAlgn="base">
              <a:spcBef>
                <a:spcPct val="0"/>
              </a:spcBef>
              <a:spcAft>
                <a:spcPts val="1950"/>
              </a:spcAft>
            </a:pPr>
            <a:r>
              <a:rPr kumimoji="0" lang="es-ES" sz="1400" b="0" i="0" u="none" strike="noStrike" cap="none" normalizeH="0" baseline="0" dirty="0" smtClean="0">
                <a:ln>
                  <a:noFill/>
                </a:ln>
                <a:solidFill>
                  <a:schemeClr val="bg1"/>
                </a:solidFill>
                <a:effectLst/>
                <a:latin typeface="Aharoni" pitchFamily="2" charset="-79"/>
                <a:cs typeface="Aharoni" pitchFamily="2" charset="-79"/>
              </a:rPr>
              <a:t>La mayoría de nuestros candidatos continúan en activo. Muchos de ellos han montado su propio centro de buceo.</a:t>
            </a:r>
            <a:r>
              <a:rPr lang="es-ES" sz="1400" dirty="0" smtClean="0">
                <a:solidFill>
                  <a:schemeClr val="bg1"/>
                </a:solidFill>
                <a:latin typeface="Aharoni" pitchFamily="2" charset="-79"/>
                <a:cs typeface="Aharoni" pitchFamily="2" charset="-79"/>
              </a:rPr>
              <a:t> </a:t>
            </a:r>
            <a:r>
              <a:rPr kumimoji="0" lang="es-ES" sz="1400" b="0" i="0" u="none" strike="noStrike" cap="none" normalizeH="0" baseline="0" dirty="0" smtClean="0">
                <a:ln>
                  <a:noFill/>
                </a:ln>
                <a:solidFill>
                  <a:schemeClr val="bg1"/>
                </a:solidFill>
                <a:effectLst/>
                <a:latin typeface="Aharoni" pitchFamily="2" charset="-79"/>
                <a:cs typeface="Aharoni" pitchFamily="2" charset="-79"/>
              </a:rPr>
              <a:t>Otros están recorriendo el mundo gracias a su capacidad y formación.</a:t>
            </a:r>
          </a:p>
        </p:txBody>
      </p:sp>
      <p:sp>
        <p:nvSpPr>
          <p:cNvPr id="8" name="7 Rectángulo"/>
          <p:cNvSpPr/>
          <p:nvPr/>
        </p:nvSpPr>
        <p:spPr>
          <a:xfrm>
            <a:off x="3491880" y="3573016"/>
            <a:ext cx="5184576" cy="2067233"/>
          </a:xfrm>
          <a:prstGeom prst="rect">
            <a:avLst/>
          </a:prstGeom>
        </p:spPr>
        <p:txBody>
          <a:bodyPr wrap="square">
            <a:spAutoFit/>
          </a:bodyPr>
          <a:lstStyle/>
          <a:p>
            <a:pPr lvl="0" algn="just" fontAlgn="base">
              <a:spcBef>
                <a:spcPct val="0"/>
              </a:spcBef>
              <a:spcAft>
                <a:spcPts val="1000"/>
              </a:spcAft>
            </a:pPr>
            <a:r>
              <a:rPr lang="es-ES" sz="1600" b="1" dirty="0">
                <a:solidFill>
                  <a:schemeClr val="bg1"/>
                </a:solidFill>
                <a:latin typeface="Aharoni" pitchFamily="2" charset="-79"/>
                <a:cs typeface="Aharoni" pitchFamily="2" charset="-79"/>
              </a:rPr>
              <a:t>U</a:t>
            </a:r>
            <a:r>
              <a:rPr kumimoji="0" lang="es-ES" sz="1600" b="1" i="0" u="none" strike="noStrike" cap="none" normalizeH="0" baseline="0" dirty="0" smtClean="0">
                <a:ln>
                  <a:noFill/>
                </a:ln>
                <a:solidFill>
                  <a:schemeClr val="bg1"/>
                </a:solidFill>
                <a:effectLst/>
                <a:latin typeface="Aharoni" pitchFamily="2" charset="-79"/>
                <a:cs typeface="Aharoni" pitchFamily="2" charset="-79"/>
              </a:rPr>
              <a:t>n curso donde </a:t>
            </a:r>
            <a:r>
              <a:rPr kumimoji="0" lang="es-ES" sz="1600" b="1" i="0" strike="noStrike" cap="none" normalizeH="0" baseline="0" dirty="0" smtClean="0">
                <a:ln>
                  <a:noFill/>
                </a:ln>
                <a:solidFill>
                  <a:srgbClr val="27E5F9"/>
                </a:solidFill>
                <a:effectLst/>
                <a:latin typeface="Aharoni" pitchFamily="2" charset="-79"/>
                <a:cs typeface="Aharoni" pitchFamily="2" charset="-79"/>
              </a:rPr>
              <a:t>TODAS las clases están dirigidas por el Course Director,</a:t>
            </a:r>
            <a:r>
              <a:rPr kumimoji="0" lang="es-ES" sz="1600" b="0" i="0" strike="noStrike" cap="none" normalizeH="0" baseline="0" dirty="0" smtClean="0">
                <a:ln>
                  <a:noFill/>
                </a:ln>
                <a:solidFill>
                  <a:srgbClr val="27E5F9"/>
                </a:solidFill>
                <a:effectLst/>
                <a:latin typeface="Aharoni" pitchFamily="2" charset="-79"/>
                <a:cs typeface="Aharoni" pitchFamily="2" charset="-79"/>
              </a:rPr>
              <a:t> Fernando Orri,</a:t>
            </a:r>
            <a:r>
              <a:rPr kumimoji="0" lang="es-ES" sz="1600" b="0" i="0" u="none" strike="noStrike" cap="none" normalizeH="0" dirty="0" smtClean="0">
                <a:ln>
                  <a:noFill/>
                </a:ln>
                <a:solidFill>
                  <a:schemeClr val="bg1"/>
                </a:solidFill>
                <a:effectLst/>
                <a:latin typeface="Aharoni" pitchFamily="2" charset="-79"/>
                <a:cs typeface="Aharoni" pitchFamily="2" charset="-79"/>
              </a:rPr>
              <a:t> </a:t>
            </a:r>
            <a:r>
              <a:rPr kumimoji="0" lang="es-ES" sz="1600" b="0" i="0" u="none" strike="noStrike" cap="none" normalizeH="0" baseline="0" dirty="0" smtClean="0">
                <a:ln>
                  <a:noFill/>
                </a:ln>
                <a:solidFill>
                  <a:schemeClr val="bg1"/>
                </a:solidFill>
                <a:effectLst/>
                <a:latin typeface="Aharoni" pitchFamily="2" charset="-79"/>
                <a:cs typeface="Aharoni" pitchFamily="2" charset="-79"/>
              </a:rPr>
              <a:t>que lleva</a:t>
            </a:r>
            <a:r>
              <a:rPr lang="es-ES" sz="2000" dirty="0" smtClean="0">
                <a:solidFill>
                  <a:schemeClr val="bg1"/>
                </a:solidFill>
                <a:latin typeface="Aharoni" pitchFamily="2" charset="-79"/>
                <a:cs typeface="Aharoni" pitchFamily="2" charset="-79"/>
              </a:rPr>
              <a:t> </a:t>
            </a:r>
            <a:r>
              <a:rPr kumimoji="0" lang="es-ES" sz="2000" b="0" i="0" u="none" strike="noStrike" cap="none" normalizeH="0" baseline="0" dirty="0" smtClean="0">
                <a:ln>
                  <a:noFill/>
                </a:ln>
                <a:solidFill>
                  <a:schemeClr val="bg1"/>
                </a:solidFill>
                <a:effectLst/>
                <a:latin typeface="Aharoni" pitchFamily="2" charset="-79"/>
                <a:cs typeface="Aharoni" pitchFamily="2" charset="-79"/>
              </a:rPr>
              <a:t>30 </a:t>
            </a:r>
            <a:r>
              <a:rPr kumimoji="0" lang="es-ES" sz="1600" b="0" i="0" u="none" strike="noStrike" cap="none" normalizeH="0" baseline="0" dirty="0" smtClean="0">
                <a:ln>
                  <a:noFill/>
                </a:ln>
                <a:solidFill>
                  <a:schemeClr val="bg1"/>
                </a:solidFill>
                <a:effectLst/>
                <a:latin typeface="Aharoni" pitchFamily="2" charset="-79"/>
                <a:cs typeface="Aharoni" pitchFamily="2" charset="-79"/>
              </a:rPr>
              <a:t>años dentro del sistema PADI,</a:t>
            </a:r>
            <a:r>
              <a:rPr kumimoji="0" lang="es-ES" sz="1600" b="0" i="0" u="none" strike="noStrike" cap="none" normalizeH="0" dirty="0" smtClean="0">
                <a:ln>
                  <a:noFill/>
                </a:ln>
                <a:solidFill>
                  <a:schemeClr val="bg1"/>
                </a:solidFill>
                <a:effectLst/>
                <a:latin typeface="Aharoni" pitchFamily="2" charset="-79"/>
                <a:cs typeface="Aharoni" pitchFamily="2" charset="-79"/>
              </a:rPr>
              <a:t> </a:t>
            </a:r>
            <a:r>
              <a:rPr kumimoji="0" lang="es-ES" sz="1600" b="0" i="0" u="none" strike="noStrike" cap="none" normalizeH="0" baseline="0" dirty="0" smtClean="0">
                <a:ln>
                  <a:noFill/>
                </a:ln>
                <a:solidFill>
                  <a:schemeClr val="bg1"/>
                </a:solidFill>
                <a:effectLst/>
                <a:latin typeface="Aharoni" pitchFamily="2" charset="-79"/>
                <a:cs typeface="Aharoni" pitchFamily="2" charset="-79"/>
              </a:rPr>
              <a:t>formando centenares de profesionales en diferentes países desde</a:t>
            </a:r>
            <a:r>
              <a:rPr kumimoji="0" lang="es-ES" sz="2000" b="0" i="0" u="none" strike="noStrike" cap="none" normalizeH="0" baseline="0" dirty="0" smtClean="0">
                <a:ln>
                  <a:noFill/>
                </a:ln>
                <a:solidFill>
                  <a:schemeClr val="bg1"/>
                </a:solidFill>
                <a:effectLst/>
                <a:latin typeface="Aharoni" pitchFamily="2" charset="-79"/>
                <a:cs typeface="Aharoni" pitchFamily="2" charset="-79"/>
              </a:rPr>
              <a:t> 1992.</a:t>
            </a:r>
          </a:p>
          <a:p>
            <a:pPr lvl="0" algn="just" fontAlgn="base">
              <a:spcBef>
                <a:spcPct val="0"/>
              </a:spcBef>
              <a:spcAft>
                <a:spcPts val="1950"/>
              </a:spcAft>
            </a:pPr>
            <a:r>
              <a:rPr lang="es-ES" sz="1600" dirty="0" smtClean="0">
                <a:solidFill>
                  <a:schemeClr val="bg1"/>
                </a:solidFill>
                <a:latin typeface="Aharoni" pitchFamily="2" charset="-79"/>
                <a:cs typeface="Aharoni" pitchFamily="2" charset="-79"/>
              </a:rPr>
              <a:t>Q</a:t>
            </a:r>
            <a:r>
              <a:rPr kumimoji="0" lang="es-ES" sz="1600" b="0" i="0" u="none" strike="noStrike" cap="none" normalizeH="0" baseline="0" dirty="0" smtClean="0">
                <a:ln>
                  <a:noFill/>
                </a:ln>
                <a:solidFill>
                  <a:schemeClr val="bg1"/>
                </a:solidFill>
                <a:effectLst/>
                <a:latin typeface="Aharoni" pitchFamily="2" charset="-79"/>
                <a:cs typeface="Aharoni" pitchFamily="2" charset="-79"/>
              </a:rPr>
              <a:t>ueremos que </a:t>
            </a:r>
            <a:r>
              <a:rPr kumimoji="0" lang="es-ES" sz="1600" b="1" i="0" u="none" strike="noStrike" cap="none" normalizeH="0" baseline="0" dirty="0" smtClean="0">
                <a:ln>
                  <a:noFill/>
                </a:ln>
                <a:solidFill>
                  <a:schemeClr val="bg1"/>
                </a:solidFill>
                <a:effectLst/>
                <a:latin typeface="Aharoni" pitchFamily="2" charset="-79"/>
                <a:cs typeface="Aharoni" pitchFamily="2" charset="-79"/>
              </a:rPr>
              <a:t> TU IDC </a:t>
            </a:r>
            <a:r>
              <a:rPr kumimoji="0" lang="es-ES" sz="1600" b="0" i="0" u="none" strike="noStrike" cap="none" normalizeH="0" baseline="0" dirty="0" smtClean="0">
                <a:ln>
                  <a:noFill/>
                </a:ln>
                <a:solidFill>
                  <a:schemeClr val="bg1"/>
                </a:solidFill>
                <a:effectLst/>
                <a:latin typeface="Aharoni" pitchFamily="2" charset="-79"/>
                <a:cs typeface="Aharoni" pitchFamily="2" charset="-79"/>
              </a:rPr>
              <a:t>sea el inicio de una </a:t>
            </a:r>
            <a:r>
              <a:rPr kumimoji="0" lang="es-ES" sz="1600" b="1" i="0" u="none" strike="noStrike" cap="none" normalizeH="0" baseline="0" dirty="0" smtClean="0">
                <a:ln>
                  <a:noFill/>
                </a:ln>
                <a:solidFill>
                  <a:schemeClr val="bg1"/>
                </a:solidFill>
                <a:effectLst/>
                <a:latin typeface="Aharoni" pitchFamily="2" charset="-79"/>
                <a:cs typeface="Aharoni" pitchFamily="2" charset="-79"/>
              </a:rPr>
              <a:t>carrera para toda tu vida,</a:t>
            </a:r>
            <a:r>
              <a:rPr kumimoji="0" lang="es-ES" sz="1600" b="1" i="0" u="none" strike="noStrike" cap="none" normalizeH="0" dirty="0" smtClean="0">
                <a:ln>
                  <a:noFill/>
                </a:ln>
                <a:solidFill>
                  <a:schemeClr val="bg1"/>
                </a:solidFill>
                <a:effectLst/>
                <a:latin typeface="Aharoni" pitchFamily="2" charset="-79"/>
                <a:cs typeface="Aharoni" pitchFamily="2" charset="-79"/>
              </a:rPr>
              <a:t> como lo es para nosotros. Una profesión llena de oportunidades </a:t>
            </a:r>
            <a:endParaRPr kumimoji="0" lang="es-ES" sz="1600" b="1" i="0" u="none" strike="noStrike" cap="none" normalizeH="0" baseline="0" dirty="0" smtClean="0">
              <a:ln>
                <a:noFill/>
              </a:ln>
              <a:solidFill>
                <a:schemeClr val="bg1"/>
              </a:solidFill>
              <a:effectLst/>
              <a:latin typeface="Aharoni" pitchFamily="2" charset="-79"/>
              <a:cs typeface="Aharoni" pitchFamily="2" charset="-79"/>
            </a:endParaRPr>
          </a:p>
        </p:txBody>
      </p:sp>
      <p:sp>
        <p:nvSpPr>
          <p:cNvPr id="10" name="9 CuadroTexto"/>
          <p:cNvSpPr txBox="1"/>
          <p:nvPr/>
        </p:nvSpPr>
        <p:spPr>
          <a:xfrm>
            <a:off x="4283968" y="2564904"/>
            <a:ext cx="3888432" cy="461665"/>
          </a:xfrm>
          <a:prstGeom prst="rect">
            <a:avLst/>
          </a:prstGeom>
          <a:noFill/>
        </p:spPr>
        <p:txBody>
          <a:bodyPr wrap="square" rtlCol="0">
            <a:spAutoFit/>
          </a:bodyPr>
          <a:lstStyle/>
          <a:p>
            <a:pPr algn="ctr"/>
            <a:r>
              <a:rPr kumimoji="0" lang="es-ES" sz="2400" b="1" i="0" u="none" strike="noStrike" cap="none" normalizeH="0" baseline="0" dirty="0" smtClean="0">
                <a:ln>
                  <a:noFill/>
                </a:ln>
                <a:solidFill>
                  <a:schemeClr val="bg1"/>
                </a:solidFill>
                <a:effectLst/>
                <a:latin typeface="Aharoni" pitchFamily="2" charset="-79"/>
                <a:cs typeface="Aharoni" pitchFamily="2" charset="-79"/>
              </a:rPr>
              <a:t>Te proponemos</a:t>
            </a:r>
            <a:endParaRPr lang="es-ES" sz="2400" dirty="0">
              <a:latin typeface="Aharoni" pitchFamily="2" charset="-79"/>
              <a:cs typeface="Aharoni" pitchFamily="2" charset="-79"/>
            </a:endParaRPr>
          </a:p>
        </p:txBody>
      </p:sp>
      <p:cxnSp>
        <p:nvCxnSpPr>
          <p:cNvPr id="16" name="15 Conector recto"/>
          <p:cNvCxnSpPr/>
          <p:nvPr/>
        </p:nvCxnSpPr>
        <p:spPr>
          <a:xfrm>
            <a:off x="4211960" y="1340768"/>
            <a:ext cx="4932040" cy="0"/>
          </a:xfrm>
          <a:prstGeom prst="line">
            <a:avLst/>
          </a:prstGeom>
          <a:ln>
            <a:solidFill>
              <a:srgbClr val="27E5F9"/>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srcRect/>
          <a:stretch>
            <a:fillRect/>
          </a:stretch>
        </p:blipFill>
        <p:spPr bwMode="auto">
          <a:xfrm>
            <a:off x="1" y="0"/>
            <a:ext cx="2915816" cy="6858000"/>
          </a:xfrm>
          <a:prstGeom prst="rect">
            <a:avLst/>
          </a:prstGeom>
          <a:noFill/>
          <a:ln w="9525">
            <a:noFill/>
            <a:miter lim="800000"/>
            <a:headEnd/>
            <a:tailEnd/>
          </a:ln>
        </p:spPr>
      </p:pic>
      <p:sp>
        <p:nvSpPr>
          <p:cNvPr id="12" name="11 CuadroTexto"/>
          <p:cNvSpPr txBox="1"/>
          <p:nvPr/>
        </p:nvSpPr>
        <p:spPr>
          <a:xfrm>
            <a:off x="1043608" y="764704"/>
            <a:ext cx="2267744" cy="2554545"/>
          </a:xfrm>
          <a:prstGeom prst="rect">
            <a:avLst/>
          </a:prstGeom>
          <a:solidFill>
            <a:srgbClr val="27E5F9"/>
          </a:solidFill>
          <a:ln w="3175">
            <a:solidFill>
              <a:schemeClr val="bg1"/>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fontAlgn="base">
              <a:spcBef>
                <a:spcPct val="0"/>
              </a:spcBef>
              <a:spcAft>
                <a:spcPts val="1950"/>
              </a:spcAft>
            </a:pPr>
            <a:r>
              <a:rPr kumimoji="0" lang="es-ES" sz="2000" b="1" i="0" u="none" strike="noStrike" cap="none" normalizeH="0" baseline="0" dirty="0" smtClean="0">
                <a:ln>
                  <a:noFill/>
                </a:ln>
                <a:solidFill>
                  <a:schemeClr val="tx1"/>
                </a:solidFill>
                <a:effectLst/>
                <a:latin typeface="Aharoni" pitchFamily="2" charset="-79"/>
                <a:cs typeface="Aharoni" pitchFamily="2" charset="-79"/>
              </a:rPr>
              <a:t>El éxito de la formación no se mide por aprobar un examen sino por tu continuidad y permanencia en la actividad.</a:t>
            </a:r>
            <a:r>
              <a:rPr kumimoji="0" lang="es-ES" sz="2000" b="0" i="0" u="none" strike="noStrike" cap="none" normalizeH="0" baseline="0" dirty="0" smtClean="0">
                <a:ln>
                  <a:noFill/>
                </a:ln>
                <a:solidFill>
                  <a:schemeClr val="tx1"/>
                </a:solidFill>
                <a:effectLst/>
                <a:latin typeface="Aharoni" pitchFamily="2" charset="-79"/>
                <a:cs typeface="Aharoni" pitchFamily="2" charset="-79"/>
              </a:rPr>
              <a:t> </a:t>
            </a:r>
          </a:p>
        </p:txBody>
      </p:sp>
      <p:sp>
        <p:nvSpPr>
          <p:cNvPr id="11" name="10 CuadroTexto"/>
          <p:cNvSpPr txBox="1"/>
          <p:nvPr/>
        </p:nvSpPr>
        <p:spPr>
          <a:xfrm>
            <a:off x="4139952" y="1412776"/>
            <a:ext cx="5184576" cy="646331"/>
          </a:xfrm>
          <a:prstGeom prst="rect">
            <a:avLst/>
          </a:prstGeom>
          <a:noFill/>
        </p:spPr>
        <p:txBody>
          <a:bodyPr wrap="square" rtlCol="0">
            <a:spAutoFit/>
          </a:bodyPr>
          <a:lstStyle/>
          <a:p>
            <a:pPr lvl="0"/>
            <a:r>
              <a:rPr lang="es-ES" sz="1400" dirty="0" smtClean="0">
                <a:solidFill>
                  <a:schemeClr val="bg1"/>
                </a:solidFill>
                <a:latin typeface="Aharoni" pitchFamily="2" charset="-79"/>
                <a:cs typeface="Aharoni" pitchFamily="2" charset="-79"/>
              </a:rPr>
              <a:t>En </a:t>
            </a:r>
            <a:r>
              <a:rPr lang="es-ES" dirty="0" smtClean="0">
                <a:solidFill>
                  <a:schemeClr val="bg1"/>
                </a:solidFill>
                <a:latin typeface="Aharoni" pitchFamily="2" charset="-79"/>
                <a:cs typeface="Aharoni" pitchFamily="2" charset="-79"/>
              </a:rPr>
              <a:t>2022 </a:t>
            </a:r>
            <a:r>
              <a:rPr lang="es-ES" sz="1400" dirty="0" smtClean="0">
                <a:solidFill>
                  <a:schemeClr val="bg1"/>
                </a:solidFill>
                <a:latin typeface="Aharoni" pitchFamily="2" charset="-79"/>
                <a:cs typeface="Aharoni" pitchFamily="2" charset="-79"/>
              </a:rPr>
              <a:t>uno de ellos se ha formado como Course Director</a:t>
            </a:r>
          </a:p>
          <a:p>
            <a:endParaRPr lang="es-E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745232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ts val="1950"/>
              </a:spcAft>
            </a:pPr>
            <a:endParaRPr kumimoji="0" lang="es-ES" b="0" i="0" u="none" strike="noStrike" cap="none" normalizeH="0" baseline="0" dirty="0" smtClean="0">
              <a:ln>
                <a:noFill/>
              </a:ln>
              <a:solidFill>
                <a:srgbClr val="404040"/>
              </a:solidFill>
              <a:effectLst/>
              <a:latin typeface="Ubuntu" charset="0"/>
              <a:cs typeface="Arial" pitchFamily="34" charset="0"/>
            </a:endParaRPr>
          </a:p>
        </p:txBody>
      </p:sp>
      <p:pic>
        <p:nvPicPr>
          <p:cNvPr id="2050" name="Picture 2"/>
          <p:cNvPicPr>
            <a:picLocks noChangeAspect="1" noChangeArrowheads="1"/>
          </p:cNvPicPr>
          <p:nvPr/>
        </p:nvPicPr>
        <p:blipFill>
          <a:blip r:embed="rId2" cstate="print"/>
          <a:srcRect/>
          <a:stretch>
            <a:fillRect/>
          </a:stretch>
        </p:blipFill>
        <p:spPr bwMode="auto">
          <a:xfrm>
            <a:off x="6732239" y="0"/>
            <a:ext cx="2469347" cy="6858000"/>
          </a:xfrm>
          <a:prstGeom prst="rect">
            <a:avLst/>
          </a:prstGeom>
          <a:noFill/>
          <a:ln w="9525">
            <a:noFill/>
            <a:miter lim="800000"/>
            <a:headEnd/>
            <a:tailEnd/>
          </a:ln>
        </p:spPr>
      </p:pic>
      <p:sp>
        <p:nvSpPr>
          <p:cNvPr id="9" name="8 CuadroTexto"/>
          <p:cNvSpPr txBox="1"/>
          <p:nvPr/>
        </p:nvSpPr>
        <p:spPr>
          <a:xfrm>
            <a:off x="0" y="260648"/>
            <a:ext cx="6588224" cy="461665"/>
          </a:xfrm>
          <a:prstGeom prst="rect">
            <a:avLst/>
          </a:prstGeom>
          <a:solidFill>
            <a:srgbClr val="27E5F9"/>
          </a:solidFill>
          <a:ln>
            <a:noFill/>
          </a:ln>
        </p:spPr>
        <p:txBody>
          <a:bodyPr wrap="square" rtlCol="0">
            <a:spAutoFit/>
          </a:bodyPr>
          <a:lstStyle/>
          <a:p>
            <a:r>
              <a:rPr lang="es-ES" sz="2400" dirty="0" smtClean="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rPr>
              <a:t>Fernando Orri , tu Course Director</a:t>
            </a:r>
            <a:endParaRPr lang="es-ES" sz="2400" dirty="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endParaRPr>
          </a:p>
        </p:txBody>
      </p:sp>
      <p:sp>
        <p:nvSpPr>
          <p:cNvPr id="10" name="9 CuadroTexto"/>
          <p:cNvSpPr txBox="1"/>
          <p:nvPr/>
        </p:nvSpPr>
        <p:spPr>
          <a:xfrm>
            <a:off x="467544" y="1124744"/>
            <a:ext cx="5544616" cy="6463308"/>
          </a:xfrm>
          <a:prstGeom prst="rect">
            <a:avLst/>
          </a:prstGeom>
          <a:noFill/>
        </p:spPr>
        <p:txBody>
          <a:bodyPr wrap="square" rtlCol="0">
            <a:spAutoFit/>
          </a:bodyPr>
          <a:lstStyle/>
          <a:p>
            <a:pPr algn="just"/>
            <a:r>
              <a:rPr lang="es-ES" sz="1600" b="1" dirty="0" smtClean="0">
                <a:solidFill>
                  <a:schemeClr val="bg1"/>
                </a:solidFill>
                <a:latin typeface="Aharoni" pitchFamily="2" charset="-79"/>
                <a:cs typeface="Aharoni" pitchFamily="2" charset="-79"/>
              </a:rPr>
              <a:t>A los </a:t>
            </a:r>
            <a:r>
              <a:rPr lang="es-ES" sz="2000" b="1" dirty="0" smtClean="0">
                <a:solidFill>
                  <a:schemeClr val="bg1"/>
                </a:solidFill>
                <a:latin typeface="Aharoni" pitchFamily="2" charset="-79"/>
                <a:cs typeface="Aharoni" pitchFamily="2" charset="-79"/>
              </a:rPr>
              <a:t>18</a:t>
            </a:r>
            <a:r>
              <a:rPr lang="es-ES" sz="1600" b="1" dirty="0" smtClean="0">
                <a:solidFill>
                  <a:schemeClr val="bg1"/>
                </a:solidFill>
                <a:latin typeface="Aharoni" pitchFamily="2" charset="-79"/>
                <a:cs typeface="Aharoni" pitchFamily="2" charset="-79"/>
              </a:rPr>
              <a:t> años se formó como Instructor de buceo. En </a:t>
            </a:r>
            <a:r>
              <a:rPr lang="es-ES" sz="2000" b="1" dirty="0" smtClean="0">
                <a:solidFill>
                  <a:schemeClr val="bg1"/>
                </a:solidFill>
                <a:latin typeface="Aharoni" pitchFamily="2" charset="-79"/>
                <a:cs typeface="Aharoni" pitchFamily="2" charset="-79"/>
              </a:rPr>
              <a:t>1992 </a:t>
            </a:r>
            <a:r>
              <a:rPr lang="es-ES" sz="1600" b="1" dirty="0" smtClean="0">
                <a:solidFill>
                  <a:schemeClr val="bg1"/>
                </a:solidFill>
                <a:latin typeface="Aharoni" pitchFamily="2" charset="-79"/>
                <a:cs typeface="Aharoni" pitchFamily="2" charset="-79"/>
              </a:rPr>
              <a:t>introduce el sistema PADI en Argentina  y  en </a:t>
            </a:r>
            <a:r>
              <a:rPr lang="es-ES" sz="2000" b="1" dirty="0" smtClean="0">
                <a:solidFill>
                  <a:schemeClr val="bg1"/>
                </a:solidFill>
                <a:latin typeface="Aharoni" pitchFamily="2" charset="-79"/>
                <a:cs typeface="Aharoni" pitchFamily="2" charset="-79"/>
              </a:rPr>
              <a:t>1997</a:t>
            </a:r>
            <a:r>
              <a:rPr lang="es-ES" sz="1600" b="1" dirty="0" smtClean="0">
                <a:solidFill>
                  <a:schemeClr val="bg1"/>
                </a:solidFill>
                <a:latin typeface="Aharoni" pitchFamily="2" charset="-79"/>
                <a:cs typeface="Aharoni" pitchFamily="2" charset="-79"/>
              </a:rPr>
              <a:t> PADI le selecciona para ser el primer Course Director de Argentina y Aquatours como el primer</a:t>
            </a:r>
            <a:r>
              <a:rPr lang="es-ES" sz="2000" b="1" dirty="0" smtClean="0">
                <a:solidFill>
                  <a:schemeClr val="bg1"/>
                </a:solidFill>
                <a:latin typeface="Aharoni" pitchFamily="2" charset="-79"/>
                <a:cs typeface="Aharoni" pitchFamily="2" charset="-79"/>
              </a:rPr>
              <a:t> 5 </a:t>
            </a:r>
            <a:r>
              <a:rPr lang="es-ES" sz="1600" b="1" dirty="0" err="1" smtClean="0">
                <a:solidFill>
                  <a:schemeClr val="bg1"/>
                </a:solidFill>
                <a:latin typeface="Aharoni" pitchFamily="2" charset="-79"/>
                <a:cs typeface="Aharoni" pitchFamily="2" charset="-79"/>
              </a:rPr>
              <a:t>Star</a:t>
            </a:r>
            <a:r>
              <a:rPr lang="es-ES" sz="1600" b="1" dirty="0" smtClean="0">
                <a:solidFill>
                  <a:schemeClr val="bg1"/>
                </a:solidFill>
                <a:latin typeface="Aharoni" pitchFamily="2" charset="-79"/>
                <a:cs typeface="Aharoni" pitchFamily="2" charset="-79"/>
              </a:rPr>
              <a:t> ID </a:t>
            </a:r>
            <a:r>
              <a:rPr lang="es-ES" sz="1600" b="1" dirty="0" err="1" smtClean="0">
                <a:solidFill>
                  <a:schemeClr val="bg1"/>
                </a:solidFill>
                <a:latin typeface="Aharoni" pitchFamily="2" charset="-79"/>
                <a:cs typeface="Aharoni" pitchFamily="2" charset="-79"/>
              </a:rPr>
              <a:t>Dive</a:t>
            </a:r>
            <a:r>
              <a:rPr lang="es-ES" sz="1600" b="1" dirty="0" smtClean="0">
                <a:solidFill>
                  <a:schemeClr val="bg1"/>
                </a:solidFill>
                <a:latin typeface="Aharoni" pitchFamily="2" charset="-79"/>
                <a:cs typeface="Aharoni" pitchFamily="2" charset="-79"/>
              </a:rPr>
              <a:t> Resort del país. (Centro de formación de Instructores).</a:t>
            </a:r>
          </a:p>
          <a:p>
            <a:pPr algn="just"/>
            <a:endParaRPr lang="es-ES" sz="1600" b="1" dirty="0" smtClean="0">
              <a:solidFill>
                <a:schemeClr val="bg1"/>
              </a:solidFill>
              <a:latin typeface="Aharoni" pitchFamily="2" charset="-79"/>
              <a:cs typeface="Aharoni" pitchFamily="2" charset="-79"/>
            </a:endParaRPr>
          </a:p>
          <a:p>
            <a:pPr algn="just"/>
            <a:endParaRPr lang="es-ES" sz="1600" b="1" dirty="0" smtClean="0">
              <a:solidFill>
                <a:schemeClr val="bg1"/>
              </a:solidFill>
              <a:latin typeface="Aharoni" pitchFamily="2" charset="-79"/>
              <a:cs typeface="Aharoni" pitchFamily="2" charset="-79"/>
            </a:endParaRPr>
          </a:p>
          <a:p>
            <a:pPr algn="just" fontAlgn="base"/>
            <a:r>
              <a:rPr lang="es-ES" sz="1600" b="1" dirty="0" smtClean="0">
                <a:solidFill>
                  <a:schemeClr val="bg1"/>
                </a:solidFill>
                <a:latin typeface="Aharoni" pitchFamily="2" charset="-79"/>
                <a:cs typeface="Aharoni" pitchFamily="2" charset="-79"/>
              </a:rPr>
              <a:t>Fernando tiene un amplio conocimiento del sistema PADI. Más de </a:t>
            </a:r>
            <a:r>
              <a:rPr lang="es-ES" sz="2000" b="1" dirty="0" smtClean="0">
                <a:solidFill>
                  <a:schemeClr val="bg1"/>
                </a:solidFill>
                <a:latin typeface="Aharoni" pitchFamily="2" charset="-79"/>
                <a:cs typeface="Aharoni" pitchFamily="2" charset="-79"/>
              </a:rPr>
              <a:t>40.000</a:t>
            </a:r>
            <a:r>
              <a:rPr lang="es-ES" sz="1600" b="1" dirty="0" smtClean="0">
                <a:solidFill>
                  <a:schemeClr val="bg1"/>
                </a:solidFill>
                <a:latin typeface="Aharoni" pitchFamily="2" charset="-79"/>
                <a:cs typeface="Aharoni" pitchFamily="2" charset="-79"/>
              </a:rPr>
              <a:t> horas de buceo, tanto en el buceo recreativo como en el buceo profesional que le otorgan una experiencia que pone a tu servicio para que tu IDC tenga clases dinámicas, llenas de experiencias reales y útiles, de  ejemplos y sugerencias que te ayuden en tu éxito profesional. </a:t>
            </a:r>
          </a:p>
          <a:p>
            <a:pPr fontAlgn="base"/>
            <a:r>
              <a:rPr lang="es-ES" sz="1600" b="1" dirty="0" smtClean="0">
                <a:solidFill>
                  <a:schemeClr val="bg1"/>
                </a:solidFill>
                <a:latin typeface="Aharoni" pitchFamily="2" charset="-79"/>
                <a:cs typeface="Aharoni" pitchFamily="2" charset="-79"/>
              </a:rPr>
              <a:t> </a:t>
            </a:r>
          </a:p>
          <a:p>
            <a:pPr fontAlgn="base"/>
            <a:endParaRPr lang="es-ES" sz="1600" b="1" dirty="0" smtClean="0">
              <a:solidFill>
                <a:schemeClr val="bg1"/>
              </a:solidFill>
              <a:latin typeface="Aharoni" pitchFamily="2" charset="-79"/>
              <a:cs typeface="Aharoni" pitchFamily="2" charset="-79"/>
            </a:endParaRPr>
          </a:p>
          <a:p>
            <a:pPr algn="just" fontAlgn="base"/>
            <a:r>
              <a:rPr lang="es-ES" sz="1600" b="1" dirty="0" smtClean="0">
                <a:solidFill>
                  <a:schemeClr val="bg1"/>
                </a:solidFill>
                <a:latin typeface="Aharoni" pitchFamily="2" charset="-79"/>
                <a:cs typeface="Aharoni" pitchFamily="2" charset="-79"/>
              </a:rPr>
              <a:t>La formación docente que adicionalmente posee  Fernando permitirá que durante el curso se utilicen una variedad de enfoques didácticos  y multitud de recursos, para centrar la enseñanza en ti.</a:t>
            </a:r>
          </a:p>
          <a:p>
            <a:pPr fontAlgn="base"/>
            <a:endParaRPr lang="es-ES" sz="1600" b="1" dirty="0" smtClean="0">
              <a:solidFill>
                <a:schemeClr val="bg1"/>
              </a:solidFill>
              <a:latin typeface="Aharoni" pitchFamily="2" charset="-79"/>
              <a:cs typeface="Aharoni" pitchFamily="2" charset="-79"/>
            </a:endParaRPr>
          </a:p>
          <a:p>
            <a:pPr fontAlgn="base"/>
            <a:endParaRPr lang="es-ES" sz="1600" b="1" dirty="0" smtClean="0">
              <a:solidFill>
                <a:schemeClr val="bg1"/>
              </a:solidFill>
              <a:latin typeface="Aharoni" pitchFamily="2" charset="-79"/>
              <a:cs typeface="Aharoni" pitchFamily="2" charset="-79"/>
            </a:endParaRPr>
          </a:p>
          <a:p>
            <a:pPr algn="ctr" fontAlgn="base"/>
            <a:endParaRPr lang="es-ES" sz="1600" b="1" dirty="0" smtClean="0">
              <a:solidFill>
                <a:schemeClr val="bg1"/>
              </a:solidFill>
              <a:latin typeface="Aharoni" pitchFamily="2" charset="-79"/>
              <a:cs typeface="Aharoni" pitchFamily="2" charset="-79"/>
            </a:endParaRPr>
          </a:p>
          <a:p>
            <a:pPr algn="ctr" fontAlgn="base"/>
            <a:r>
              <a:rPr lang="es-ES" sz="1600" b="1" dirty="0" smtClean="0">
                <a:solidFill>
                  <a:schemeClr val="bg1"/>
                </a:solidFill>
                <a:latin typeface="Aharoni" pitchFamily="2" charset="-79"/>
                <a:cs typeface="Aharoni" pitchFamily="2" charset="-79"/>
              </a:rPr>
              <a:t> </a:t>
            </a:r>
          </a:p>
          <a:p>
            <a:endParaRPr lang="es-ES" dirty="0">
              <a:latin typeface="Aharoni" pitchFamily="2" charset="-79"/>
              <a:cs typeface="Aharoni" pitchFamily="2" charset="-79"/>
            </a:endParaRPr>
          </a:p>
        </p:txBody>
      </p:sp>
      <p:pic>
        <p:nvPicPr>
          <p:cNvPr id="11" name="10 Imagen" descr="fernando orri.jpeg"/>
          <p:cNvPicPr>
            <a:picLocks noChangeAspect="1"/>
          </p:cNvPicPr>
          <p:nvPr/>
        </p:nvPicPr>
        <p:blipFill>
          <a:blip r:embed="rId3" cstate="print"/>
          <a:stretch>
            <a:fillRect/>
          </a:stretch>
        </p:blipFill>
        <p:spPr>
          <a:xfrm>
            <a:off x="6300192" y="1628800"/>
            <a:ext cx="2584211" cy="1728191"/>
          </a:xfrm>
          <a:prstGeom prst="rect">
            <a:avLst/>
          </a:prstGeom>
          <a:ln w="3175" cap="sq">
            <a:solidFill>
              <a:srgbClr val="27E5F9"/>
            </a:solidFill>
            <a:prstDash val="solid"/>
            <a:miter lim="800000"/>
          </a:ln>
          <a:effectLst>
            <a:outerShdw blurRad="50800" dist="38100" dir="2700000" algn="tl" rotWithShape="0">
              <a:srgbClr val="000000">
                <a:alpha val="43000"/>
              </a:srgbClr>
            </a:outerShdw>
          </a:effectLst>
        </p:spPr>
      </p:pic>
      <p:pic>
        <p:nvPicPr>
          <p:cNvPr id="12" name="11 Imagen" descr="idc - copia.jpg"/>
          <p:cNvPicPr>
            <a:picLocks noChangeAspect="1"/>
          </p:cNvPicPr>
          <p:nvPr/>
        </p:nvPicPr>
        <p:blipFill>
          <a:blip r:embed="rId4" cstate="print"/>
          <a:stretch>
            <a:fillRect/>
          </a:stretch>
        </p:blipFill>
        <p:spPr>
          <a:xfrm>
            <a:off x="6300192" y="4077072"/>
            <a:ext cx="2547267" cy="1728192"/>
          </a:xfrm>
          <a:prstGeom prst="rect">
            <a:avLst/>
          </a:prstGeom>
          <a:ln w="3175" cap="sq">
            <a:solidFill>
              <a:srgbClr val="27E5F9"/>
            </a:solidFill>
            <a:prstDash val="solid"/>
            <a:miter lim="800000"/>
          </a:ln>
          <a:effectLst>
            <a:outerShdw blurRad="50800" dist="38100" dir="2700000" algn="tl" rotWithShape="0">
              <a:srgbClr val="000000">
                <a:alpha val="43000"/>
              </a:srgbClr>
            </a:outerShdw>
          </a:effectLst>
        </p:spPr>
      </p:pic>
      <p:sp>
        <p:nvSpPr>
          <p:cNvPr id="8" name="7 Rectángulo"/>
          <p:cNvSpPr/>
          <p:nvPr/>
        </p:nvSpPr>
        <p:spPr>
          <a:xfrm>
            <a:off x="6300192" y="188640"/>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3" name="12 Rectángulo"/>
          <p:cNvSpPr/>
          <p:nvPr/>
        </p:nvSpPr>
        <p:spPr>
          <a:xfrm>
            <a:off x="6012160" y="188640"/>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4" name="13 Rectángulo"/>
          <p:cNvSpPr/>
          <p:nvPr/>
        </p:nvSpPr>
        <p:spPr>
          <a:xfrm>
            <a:off x="5796136" y="260648"/>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28192" y="0"/>
            <a:ext cx="745232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ts val="1950"/>
              </a:spcAft>
            </a:pPr>
            <a:endParaRPr kumimoji="0" lang="es-ES" b="0" i="0" u="none" strike="noStrike" cap="none" normalizeH="0" baseline="0" dirty="0" smtClean="0">
              <a:ln>
                <a:noFill/>
              </a:ln>
              <a:solidFill>
                <a:srgbClr val="404040"/>
              </a:solidFill>
              <a:effectLst/>
              <a:latin typeface="Ubuntu" charset="0"/>
              <a:cs typeface="Arial" pitchFamily="34" charset="0"/>
            </a:endParaRPr>
          </a:p>
        </p:txBody>
      </p:sp>
      <p:pic>
        <p:nvPicPr>
          <p:cNvPr id="3074" name="Picture 2"/>
          <p:cNvPicPr>
            <a:picLocks noChangeAspect="1" noChangeArrowheads="1"/>
          </p:cNvPicPr>
          <p:nvPr/>
        </p:nvPicPr>
        <p:blipFill>
          <a:blip r:embed="rId2" cstate="print"/>
          <a:srcRect/>
          <a:stretch>
            <a:fillRect/>
          </a:stretch>
        </p:blipFill>
        <p:spPr bwMode="auto">
          <a:xfrm>
            <a:off x="0" y="0"/>
            <a:ext cx="2843808" cy="6858000"/>
          </a:xfrm>
          <a:prstGeom prst="rect">
            <a:avLst/>
          </a:prstGeom>
          <a:noFill/>
          <a:ln w="9525">
            <a:noFill/>
            <a:miter lim="800000"/>
            <a:headEnd/>
            <a:tailEnd/>
          </a:ln>
        </p:spPr>
      </p:pic>
      <p:sp>
        <p:nvSpPr>
          <p:cNvPr id="13" name="12 CuadroTexto"/>
          <p:cNvSpPr txBox="1"/>
          <p:nvPr/>
        </p:nvSpPr>
        <p:spPr>
          <a:xfrm>
            <a:off x="323528" y="4869160"/>
            <a:ext cx="1872208" cy="1323439"/>
          </a:xfrm>
          <a:prstGeom prst="rect">
            <a:avLst/>
          </a:prstGeom>
          <a:noFill/>
        </p:spPr>
        <p:txBody>
          <a:bodyPr wrap="square" rtlCol="0">
            <a:spAutoFit/>
          </a:bodyPr>
          <a:lstStyle/>
          <a:p>
            <a:pPr algn="ctr"/>
            <a:r>
              <a:rPr lang="es-ES" sz="1600" b="1" dirty="0" smtClean="0">
                <a:solidFill>
                  <a:schemeClr val="tx1">
                    <a:lumMod val="95000"/>
                    <a:lumOff val="5000"/>
                  </a:schemeClr>
                </a:solidFill>
                <a:latin typeface="Aharoni" pitchFamily="2" charset="-79"/>
                <a:cs typeface="Aharoni" pitchFamily="2" charset="-79"/>
              </a:rPr>
              <a:t>Participas de las Tutorías por Videoconferencia con tu                    Course Director</a:t>
            </a:r>
            <a:endParaRPr lang="es-ES" sz="1600" b="1" dirty="0">
              <a:solidFill>
                <a:schemeClr val="tx1">
                  <a:lumMod val="95000"/>
                  <a:lumOff val="5000"/>
                </a:schemeClr>
              </a:solidFill>
              <a:latin typeface="Aharoni" pitchFamily="2" charset="-79"/>
              <a:cs typeface="Aharoni" pitchFamily="2" charset="-79"/>
            </a:endParaRPr>
          </a:p>
        </p:txBody>
      </p:sp>
      <p:sp>
        <p:nvSpPr>
          <p:cNvPr id="16" name="15 CuadroTexto"/>
          <p:cNvSpPr txBox="1"/>
          <p:nvPr/>
        </p:nvSpPr>
        <p:spPr>
          <a:xfrm>
            <a:off x="3059832" y="1700808"/>
            <a:ext cx="5832648" cy="4124206"/>
          </a:xfrm>
          <a:prstGeom prst="rect">
            <a:avLst/>
          </a:prstGeom>
          <a:noFill/>
        </p:spPr>
        <p:txBody>
          <a:bodyPr wrap="square" rtlCol="0">
            <a:spAutoFit/>
          </a:bodyPr>
          <a:lstStyle/>
          <a:p>
            <a:pPr algn="just"/>
            <a:r>
              <a:rPr lang="es-ES" sz="1600" b="1" dirty="0" smtClean="0">
                <a:solidFill>
                  <a:schemeClr val="bg1"/>
                </a:solidFill>
                <a:latin typeface="Aharoni" pitchFamily="2" charset="-79"/>
                <a:cs typeface="Aharoni" pitchFamily="2" charset="-79"/>
              </a:rPr>
              <a:t>Una vez que te has inscripto en el IDC recibes inmediatamente el material on-line para comenzar a estudiar. Además Aquatours Almería te  ofrece la posibilidad de realizar </a:t>
            </a:r>
            <a:r>
              <a:rPr lang="es-ES" b="1" dirty="0" smtClean="0">
                <a:solidFill>
                  <a:schemeClr val="bg1"/>
                </a:solidFill>
                <a:latin typeface="Aharoni" pitchFamily="2" charset="-79"/>
                <a:cs typeface="Aharoni" pitchFamily="2" charset="-79"/>
              </a:rPr>
              <a:t>3 </a:t>
            </a:r>
            <a:r>
              <a:rPr lang="es-ES" sz="1600" b="1" dirty="0" smtClean="0">
                <a:solidFill>
                  <a:srgbClr val="27E5F9"/>
                </a:solidFill>
                <a:latin typeface="Aharoni" pitchFamily="2" charset="-79"/>
                <a:cs typeface="Aharoni" pitchFamily="2" charset="-79"/>
              </a:rPr>
              <a:t>TUTORÍAS ON LINE, totalmente gratuitas </a:t>
            </a:r>
            <a:r>
              <a:rPr lang="es-ES" sz="1600" b="1" dirty="0" smtClean="0">
                <a:solidFill>
                  <a:schemeClr val="bg1"/>
                </a:solidFill>
                <a:latin typeface="Aharoni" pitchFamily="2" charset="-79"/>
                <a:cs typeface="Aharoni" pitchFamily="2" charset="-79"/>
              </a:rPr>
              <a:t>a través de videoconferencias.</a:t>
            </a:r>
          </a:p>
          <a:p>
            <a:pPr algn="just"/>
            <a:r>
              <a:rPr lang="es-ES" sz="1600" b="1" dirty="0" smtClean="0">
                <a:solidFill>
                  <a:schemeClr val="bg1"/>
                </a:solidFill>
                <a:latin typeface="Aharoni" pitchFamily="2" charset="-79"/>
                <a:cs typeface="Aharoni" pitchFamily="2" charset="-79"/>
              </a:rPr>
              <a:t> </a:t>
            </a:r>
          </a:p>
          <a:p>
            <a:pPr algn="just"/>
            <a:r>
              <a:rPr lang="es-ES" sz="1600" b="1" dirty="0" smtClean="0">
                <a:solidFill>
                  <a:schemeClr val="bg1"/>
                </a:solidFill>
                <a:latin typeface="Aharoni" pitchFamily="2" charset="-79"/>
                <a:cs typeface="Aharoni" pitchFamily="2" charset="-79"/>
              </a:rPr>
              <a:t>Este programa Gratuito consiste en una serie de clases con el Course Director, durante </a:t>
            </a:r>
            <a:r>
              <a:rPr lang="es-ES" sz="2000" b="1" dirty="0" smtClean="0">
                <a:solidFill>
                  <a:schemeClr val="bg1"/>
                </a:solidFill>
                <a:latin typeface="Aharoni" pitchFamily="2" charset="-79"/>
                <a:cs typeface="Aharoni" pitchFamily="2" charset="-79"/>
              </a:rPr>
              <a:t>45</a:t>
            </a:r>
            <a:r>
              <a:rPr lang="es-ES" sz="1600" b="1" dirty="0" smtClean="0">
                <a:solidFill>
                  <a:schemeClr val="bg1"/>
                </a:solidFill>
                <a:latin typeface="Aharoni" pitchFamily="2" charset="-79"/>
                <a:cs typeface="Aharoni" pitchFamily="2" charset="-79"/>
              </a:rPr>
              <a:t> minutos, que se realizan a través de videoconferencia por Zoom.</a:t>
            </a:r>
          </a:p>
          <a:p>
            <a:pPr algn="just"/>
            <a:endParaRPr lang="es-ES" sz="1600" b="1" dirty="0" smtClean="0">
              <a:solidFill>
                <a:schemeClr val="bg1"/>
              </a:solidFill>
              <a:latin typeface="Aharoni" pitchFamily="2" charset="-79"/>
              <a:cs typeface="Aharoni" pitchFamily="2" charset="-79"/>
            </a:endParaRPr>
          </a:p>
          <a:p>
            <a:pPr algn="just"/>
            <a:r>
              <a:rPr lang="es-ES" sz="1600" b="1" dirty="0" smtClean="0">
                <a:solidFill>
                  <a:schemeClr val="bg1"/>
                </a:solidFill>
                <a:latin typeface="Aharoni" pitchFamily="2" charset="-79"/>
                <a:cs typeface="Aharoni" pitchFamily="2" charset="-79"/>
              </a:rPr>
              <a:t>En estas clases aclararemos las dudas que puedes tener con respecto a los contenidos del curso </a:t>
            </a:r>
            <a:r>
              <a:rPr lang="es-ES" sz="1600" b="1" dirty="0" err="1" smtClean="0">
                <a:solidFill>
                  <a:schemeClr val="bg1"/>
                </a:solidFill>
                <a:latin typeface="Aharoni" pitchFamily="2" charset="-79"/>
                <a:cs typeface="Aharoni" pitchFamily="2" charset="-79"/>
              </a:rPr>
              <a:t>Divemaster</a:t>
            </a:r>
            <a:r>
              <a:rPr lang="es-ES" sz="1600" b="1" dirty="0" smtClean="0">
                <a:solidFill>
                  <a:schemeClr val="bg1"/>
                </a:solidFill>
                <a:latin typeface="Aharoni" pitchFamily="2" charset="-79"/>
                <a:cs typeface="Aharoni" pitchFamily="2" charset="-79"/>
              </a:rPr>
              <a:t> y trabajaremos en el uso del Manual del Instructor y comprensión de los estándares del sistema PADI antes de comenzar  la parte presencial del IDC.</a:t>
            </a:r>
          </a:p>
          <a:p>
            <a:endParaRPr lang="es-ES" sz="1600" dirty="0"/>
          </a:p>
        </p:txBody>
      </p:sp>
      <p:sp>
        <p:nvSpPr>
          <p:cNvPr id="17" name="16 CuadroTexto"/>
          <p:cNvSpPr txBox="1"/>
          <p:nvPr/>
        </p:nvSpPr>
        <p:spPr>
          <a:xfrm>
            <a:off x="539552" y="836712"/>
            <a:ext cx="1584176" cy="1754326"/>
          </a:xfrm>
          <a:prstGeom prst="rect">
            <a:avLst/>
          </a:prstGeom>
          <a:noFill/>
        </p:spPr>
        <p:txBody>
          <a:bodyPr wrap="square" rtlCol="0">
            <a:spAutoFit/>
          </a:bodyPr>
          <a:lstStyle/>
          <a:p>
            <a:pPr algn="ctr"/>
            <a:r>
              <a:rPr lang="es-ES" b="1" dirty="0" smtClean="0">
                <a:latin typeface="Aharoni" pitchFamily="2" charset="-79"/>
                <a:cs typeface="Aharoni" pitchFamily="2" charset="-79"/>
              </a:rPr>
              <a:t>Comienzas a estudiar con el material      on-line antes de asistir         al curso IDC</a:t>
            </a:r>
            <a:endParaRPr lang="es-ES" b="1" dirty="0">
              <a:latin typeface="Aharoni" pitchFamily="2" charset="-79"/>
              <a:cs typeface="Aharoni" pitchFamily="2" charset="-79"/>
            </a:endParaRPr>
          </a:p>
        </p:txBody>
      </p:sp>
      <p:sp>
        <p:nvSpPr>
          <p:cNvPr id="9" name="8 CuadroTexto"/>
          <p:cNvSpPr txBox="1"/>
          <p:nvPr/>
        </p:nvSpPr>
        <p:spPr>
          <a:xfrm>
            <a:off x="0" y="260648"/>
            <a:ext cx="7596336" cy="461665"/>
          </a:xfrm>
          <a:prstGeom prst="rect">
            <a:avLst/>
          </a:prstGeom>
          <a:solidFill>
            <a:srgbClr val="27E5F9"/>
          </a:solidFill>
          <a:ln>
            <a:noFill/>
          </a:ln>
        </p:spPr>
        <p:txBody>
          <a:bodyPr wrap="square" rtlCol="0">
            <a:spAutoFit/>
          </a:bodyPr>
          <a:lstStyle/>
          <a:p>
            <a:r>
              <a:rPr lang="es-ES" sz="2400" dirty="0" smtClean="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rPr>
              <a:t> TUTORÍAS POR ZOOM</a:t>
            </a:r>
            <a:endParaRPr lang="es-ES" sz="2400" dirty="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endParaRPr>
          </a:p>
        </p:txBody>
      </p:sp>
      <p:sp>
        <p:nvSpPr>
          <p:cNvPr id="10" name="9 Rectángulo"/>
          <p:cNvSpPr/>
          <p:nvPr/>
        </p:nvSpPr>
        <p:spPr>
          <a:xfrm>
            <a:off x="7308304" y="0"/>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1" name="10 Rectángulo"/>
          <p:cNvSpPr/>
          <p:nvPr/>
        </p:nvSpPr>
        <p:spPr>
          <a:xfrm>
            <a:off x="7020272" y="0"/>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2" name="11 Rectángulo"/>
          <p:cNvSpPr/>
          <p:nvPr/>
        </p:nvSpPr>
        <p:spPr>
          <a:xfrm>
            <a:off x="6804248" y="72008"/>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691680" y="0"/>
            <a:ext cx="745232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ts val="1950"/>
              </a:spcAft>
            </a:pPr>
            <a:endParaRPr kumimoji="0" lang="es-ES" b="0" i="0" u="none" strike="noStrike" cap="none" normalizeH="0" baseline="0" dirty="0" smtClean="0">
              <a:ln>
                <a:noFill/>
              </a:ln>
              <a:solidFill>
                <a:srgbClr val="404040"/>
              </a:solidFill>
              <a:effectLst/>
              <a:latin typeface="Ubuntu" charset="0"/>
              <a:cs typeface="Arial" pitchFamily="34" charset="0"/>
            </a:endParaRPr>
          </a:p>
        </p:txBody>
      </p:sp>
      <p:cxnSp>
        <p:nvCxnSpPr>
          <p:cNvPr id="15" name="14 Conector recto"/>
          <p:cNvCxnSpPr/>
          <p:nvPr/>
        </p:nvCxnSpPr>
        <p:spPr>
          <a:xfrm>
            <a:off x="4283968" y="5445224"/>
            <a:ext cx="4104456" cy="0"/>
          </a:xfrm>
          <a:prstGeom prst="line">
            <a:avLst/>
          </a:prstGeom>
          <a:ln w="19050">
            <a:solidFill>
              <a:srgbClr val="27E5F9"/>
            </a:solidFill>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3851920" y="1700808"/>
            <a:ext cx="4824536" cy="3816429"/>
          </a:xfrm>
          <a:prstGeom prst="rect">
            <a:avLst/>
          </a:prstGeom>
          <a:noFill/>
        </p:spPr>
        <p:txBody>
          <a:bodyPr wrap="square" rtlCol="0">
            <a:spAutoFit/>
          </a:bodyPr>
          <a:lstStyle/>
          <a:p>
            <a:pPr algn="just"/>
            <a:r>
              <a:rPr lang="es-ES" sz="1600" b="1" dirty="0" smtClean="0">
                <a:solidFill>
                  <a:schemeClr val="bg1"/>
                </a:solidFill>
                <a:latin typeface="Aharoni" pitchFamily="2" charset="-79"/>
                <a:cs typeface="Aharoni" pitchFamily="2" charset="-79"/>
              </a:rPr>
              <a:t>Nuestra filosofía de enseñanza  se centra en formarte como un profesional del buceo recreativo que comprenda y siga los estándares de PADI, que aplique las normativas locales,  que sea un Instructor seguro y responsable, que cuide de sus alumnos, y sobre todo, que disfrute con su trabajo y cuide del medio marino. </a:t>
            </a:r>
          </a:p>
          <a:p>
            <a:pPr algn="just"/>
            <a:endParaRPr lang="es-ES" sz="1600" dirty="0" smtClean="0">
              <a:solidFill>
                <a:schemeClr val="bg1"/>
              </a:solidFill>
              <a:latin typeface="Aharoni" pitchFamily="2" charset="-79"/>
              <a:cs typeface="Aharoni" pitchFamily="2" charset="-79"/>
            </a:endParaRPr>
          </a:p>
          <a:p>
            <a:pPr algn="just"/>
            <a:r>
              <a:rPr lang="es-ES" sz="1600" b="1" dirty="0" smtClean="0">
                <a:solidFill>
                  <a:schemeClr val="bg1"/>
                </a:solidFill>
                <a:latin typeface="Aharoni" pitchFamily="2" charset="-79"/>
                <a:cs typeface="Aharoni" pitchFamily="2" charset="-79"/>
              </a:rPr>
              <a:t>Queremos darte herramientas para que puedas desarrollarte como profesional del buceo recreativo tanto dentro   como fuera de España. Los instructores PADI son los mas demandados y los que mas oportunidades tienen en cualquier parte del mundo.</a:t>
            </a:r>
            <a:endParaRPr lang="es-ES" sz="1600" dirty="0" smtClean="0">
              <a:solidFill>
                <a:schemeClr val="bg1"/>
              </a:solidFill>
              <a:latin typeface="Aharoni" pitchFamily="2" charset="-79"/>
              <a:cs typeface="Aharoni" pitchFamily="2" charset="-79"/>
            </a:endParaRPr>
          </a:p>
          <a:p>
            <a:endParaRPr lang="es-ES" dirty="0"/>
          </a:p>
        </p:txBody>
      </p:sp>
      <p:pic>
        <p:nvPicPr>
          <p:cNvPr id="1026" name="Picture 2"/>
          <p:cNvPicPr>
            <a:picLocks noChangeAspect="1" noChangeArrowheads="1"/>
          </p:cNvPicPr>
          <p:nvPr/>
        </p:nvPicPr>
        <p:blipFill>
          <a:blip r:embed="rId2" cstate="print"/>
          <a:srcRect/>
          <a:stretch>
            <a:fillRect/>
          </a:stretch>
        </p:blipFill>
        <p:spPr bwMode="auto">
          <a:xfrm>
            <a:off x="-36512" y="0"/>
            <a:ext cx="3497054" cy="6858000"/>
          </a:xfrm>
          <a:prstGeom prst="rect">
            <a:avLst/>
          </a:prstGeom>
          <a:noFill/>
          <a:ln w="9525">
            <a:noFill/>
            <a:miter lim="800000"/>
            <a:headEnd/>
            <a:tailEnd/>
          </a:ln>
        </p:spPr>
      </p:pic>
      <p:sp>
        <p:nvSpPr>
          <p:cNvPr id="7" name="6 CuadroTexto"/>
          <p:cNvSpPr txBox="1"/>
          <p:nvPr/>
        </p:nvSpPr>
        <p:spPr>
          <a:xfrm>
            <a:off x="0" y="260648"/>
            <a:ext cx="7596336" cy="461665"/>
          </a:xfrm>
          <a:prstGeom prst="rect">
            <a:avLst/>
          </a:prstGeom>
          <a:solidFill>
            <a:srgbClr val="27E5F9"/>
          </a:solidFill>
          <a:ln>
            <a:noFill/>
          </a:ln>
        </p:spPr>
        <p:txBody>
          <a:bodyPr wrap="square" rtlCol="0">
            <a:spAutoFit/>
          </a:bodyPr>
          <a:lstStyle/>
          <a:p>
            <a:r>
              <a:rPr lang="es-ES" sz="2400" dirty="0" smtClean="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rPr>
              <a:t>FILOSOFÍA DE ENSEÑANZA</a:t>
            </a:r>
            <a:endParaRPr lang="es-ES" sz="2400" dirty="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endParaRPr>
          </a:p>
        </p:txBody>
      </p:sp>
      <p:sp>
        <p:nvSpPr>
          <p:cNvPr id="8" name="7 Rectángulo"/>
          <p:cNvSpPr/>
          <p:nvPr/>
        </p:nvSpPr>
        <p:spPr>
          <a:xfrm>
            <a:off x="7308304" y="0"/>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9" name="8 Rectángulo"/>
          <p:cNvSpPr/>
          <p:nvPr/>
        </p:nvSpPr>
        <p:spPr>
          <a:xfrm>
            <a:off x="7020272" y="0"/>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1" name="10 Rectángulo"/>
          <p:cNvSpPr/>
          <p:nvPr/>
        </p:nvSpPr>
        <p:spPr>
          <a:xfrm>
            <a:off x="6804248" y="72008"/>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cxnSp>
        <p:nvCxnSpPr>
          <p:cNvPr id="13" name="12 Conector recto"/>
          <p:cNvCxnSpPr/>
          <p:nvPr/>
        </p:nvCxnSpPr>
        <p:spPr>
          <a:xfrm>
            <a:off x="4211960" y="1556792"/>
            <a:ext cx="4176464" cy="0"/>
          </a:xfrm>
          <a:prstGeom prst="line">
            <a:avLst/>
          </a:prstGeom>
          <a:ln w="19050">
            <a:solidFill>
              <a:srgbClr val="27E5F9"/>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781236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dirty="0" smtClean="0">
              <a:solidFill>
                <a:schemeClr val="bg1"/>
              </a:solidFill>
              <a:latin typeface="Aharoni" pitchFamily="2" charset="-79"/>
              <a:cs typeface="Aharoni" pitchFamily="2" charset="-79"/>
            </a:endParaRPr>
          </a:p>
        </p:txBody>
      </p:sp>
      <p:pic>
        <p:nvPicPr>
          <p:cNvPr id="2051" name="Picture 3"/>
          <p:cNvPicPr>
            <a:picLocks noChangeAspect="1" noChangeArrowheads="1"/>
          </p:cNvPicPr>
          <p:nvPr/>
        </p:nvPicPr>
        <p:blipFill>
          <a:blip r:embed="rId2" cstate="print"/>
          <a:srcRect/>
          <a:stretch>
            <a:fillRect/>
          </a:stretch>
        </p:blipFill>
        <p:spPr bwMode="auto">
          <a:xfrm>
            <a:off x="6156176" y="0"/>
            <a:ext cx="2987824" cy="6858000"/>
          </a:xfrm>
          <a:prstGeom prst="rect">
            <a:avLst/>
          </a:prstGeom>
          <a:noFill/>
          <a:ln w="9525">
            <a:noFill/>
            <a:miter lim="800000"/>
            <a:headEnd/>
            <a:tailEnd/>
          </a:ln>
        </p:spPr>
      </p:pic>
      <p:cxnSp>
        <p:nvCxnSpPr>
          <p:cNvPr id="12" name="11 Conector recto"/>
          <p:cNvCxnSpPr/>
          <p:nvPr/>
        </p:nvCxnSpPr>
        <p:spPr>
          <a:xfrm>
            <a:off x="1763688" y="404664"/>
            <a:ext cx="4032448" cy="0"/>
          </a:xfrm>
          <a:prstGeom prst="line">
            <a:avLst/>
          </a:prstGeom>
          <a:ln w="19050">
            <a:solidFill>
              <a:srgbClr val="27E5F9"/>
            </a:solidFill>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4499992" y="44624"/>
            <a:ext cx="4032448" cy="400110"/>
          </a:xfrm>
          <a:prstGeom prst="rect">
            <a:avLst/>
          </a:prstGeom>
          <a:noFill/>
        </p:spPr>
        <p:txBody>
          <a:bodyPr wrap="square" rtlCol="0">
            <a:spAutoFit/>
          </a:bodyPr>
          <a:lstStyle/>
          <a:p>
            <a:r>
              <a:rPr lang="es-ES" sz="2000" dirty="0" smtClean="0">
                <a:solidFill>
                  <a:schemeClr val="bg1"/>
                </a:solidFill>
                <a:latin typeface="Aharoni" pitchFamily="2" charset="-79"/>
                <a:cs typeface="Aharoni" pitchFamily="2" charset="-79"/>
              </a:rPr>
              <a:t>EL CURSO</a:t>
            </a:r>
            <a:endParaRPr lang="es-ES" sz="2000" dirty="0">
              <a:solidFill>
                <a:schemeClr val="bg1"/>
              </a:solidFill>
              <a:latin typeface="Aharoni" pitchFamily="2" charset="-79"/>
              <a:cs typeface="Aharoni" pitchFamily="2" charset="-79"/>
            </a:endParaRPr>
          </a:p>
        </p:txBody>
      </p:sp>
      <p:sp>
        <p:nvSpPr>
          <p:cNvPr id="14" name="13 CuadroTexto"/>
          <p:cNvSpPr txBox="1"/>
          <p:nvPr/>
        </p:nvSpPr>
        <p:spPr>
          <a:xfrm>
            <a:off x="251520" y="767606"/>
            <a:ext cx="5760640" cy="1077218"/>
          </a:xfrm>
          <a:prstGeom prst="rect">
            <a:avLst/>
          </a:prstGeom>
          <a:noFill/>
        </p:spPr>
        <p:txBody>
          <a:bodyPr wrap="square" rtlCol="0">
            <a:spAutoFit/>
          </a:bodyPr>
          <a:lstStyle/>
          <a:p>
            <a:r>
              <a:rPr lang="es-ES" sz="1600" dirty="0" smtClean="0">
                <a:solidFill>
                  <a:schemeClr val="bg1"/>
                </a:solidFill>
                <a:latin typeface="Aharoni" pitchFamily="2" charset="-79"/>
                <a:cs typeface="Aharoni" pitchFamily="2" charset="-79"/>
              </a:rPr>
              <a:t>La formación completa como Instructor de Buceo PADI implica la realización de </a:t>
            </a:r>
          </a:p>
          <a:p>
            <a:endParaRPr lang="es-ES" sz="1600" dirty="0" smtClean="0">
              <a:solidFill>
                <a:schemeClr val="bg1"/>
              </a:solidFill>
              <a:latin typeface="Aharoni" pitchFamily="2" charset="-79"/>
              <a:cs typeface="Aharoni" pitchFamily="2" charset="-79"/>
            </a:endParaRPr>
          </a:p>
          <a:p>
            <a:pPr>
              <a:buClr>
                <a:srgbClr val="27E5F9"/>
              </a:buClr>
            </a:pPr>
            <a:r>
              <a:rPr lang="es-ES" sz="1600" dirty="0" smtClean="0">
                <a:solidFill>
                  <a:schemeClr val="bg1"/>
                </a:solidFill>
                <a:latin typeface="Aharoni" pitchFamily="2" charset="-79"/>
                <a:cs typeface="Aharoni" pitchFamily="2" charset="-79"/>
              </a:rPr>
              <a:t> </a:t>
            </a:r>
            <a:endParaRPr lang="es-ES" sz="1600" dirty="0">
              <a:solidFill>
                <a:schemeClr val="bg1"/>
              </a:solidFill>
              <a:latin typeface="Aharoni" pitchFamily="2" charset="-79"/>
              <a:cs typeface="Aharoni" pitchFamily="2" charset="-79"/>
            </a:endParaRPr>
          </a:p>
        </p:txBody>
      </p:sp>
      <p:sp>
        <p:nvSpPr>
          <p:cNvPr id="18" name="17 CuadroTexto"/>
          <p:cNvSpPr txBox="1"/>
          <p:nvPr/>
        </p:nvSpPr>
        <p:spPr>
          <a:xfrm>
            <a:off x="755576" y="1580599"/>
            <a:ext cx="4536504" cy="1200329"/>
          </a:xfrm>
          <a:prstGeom prst="rect">
            <a:avLst/>
          </a:prstGeom>
          <a:noFill/>
        </p:spPr>
        <p:txBody>
          <a:bodyPr wrap="square" rtlCol="0">
            <a:spAutoFit/>
          </a:bodyPr>
          <a:lstStyle/>
          <a:p>
            <a:pPr>
              <a:buClr>
                <a:srgbClr val="27E5F9"/>
              </a:buClr>
              <a:buFont typeface="Wingdings" pitchFamily="2" charset="2"/>
              <a:buChar char="q"/>
            </a:pPr>
            <a:r>
              <a:rPr lang="es-ES" dirty="0" smtClean="0">
                <a:solidFill>
                  <a:schemeClr val="bg1"/>
                </a:solidFill>
                <a:latin typeface="Aharoni" pitchFamily="2" charset="-79"/>
                <a:cs typeface="Aharoni" pitchFamily="2" charset="-79"/>
              </a:rPr>
              <a:t> Porción Assistant Instructor</a:t>
            </a:r>
          </a:p>
          <a:p>
            <a:pPr>
              <a:buClr>
                <a:srgbClr val="27E5F9"/>
              </a:buClr>
              <a:buFont typeface="Wingdings" pitchFamily="2" charset="2"/>
              <a:buChar char="q"/>
            </a:pPr>
            <a:r>
              <a:rPr lang="es-ES" dirty="0" smtClean="0">
                <a:solidFill>
                  <a:schemeClr val="bg1"/>
                </a:solidFill>
                <a:latin typeface="Aharoni" pitchFamily="2" charset="-79"/>
                <a:cs typeface="Aharoni" pitchFamily="2" charset="-79"/>
              </a:rPr>
              <a:t> Porción Open Water </a:t>
            </a:r>
            <a:r>
              <a:rPr lang="es-ES" dirty="0" err="1" smtClean="0">
                <a:solidFill>
                  <a:schemeClr val="bg1"/>
                </a:solidFill>
                <a:latin typeface="Aharoni" pitchFamily="2" charset="-79"/>
                <a:cs typeface="Aharoni" pitchFamily="2" charset="-79"/>
              </a:rPr>
              <a:t>Scuba</a:t>
            </a:r>
            <a:r>
              <a:rPr lang="es-ES" dirty="0" smtClean="0">
                <a:solidFill>
                  <a:schemeClr val="bg1"/>
                </a:solidFill>
                <a:latin typeface="Aharoni" pitchFamily="2" charset="-79"/>
                <a:cs typeface="Aharoni" pitchFamily="2" charset="-79"/>
              </a:rPr>
              <a:t> Instructor</a:t>
            </a:r>
          </a:p>
          <a:p>
            <a:pPr>
              <a:buClr>
                <a:srgbClr val="27E5F9"/>
              </a:buClr>
              <a:buFont typeface="Wingdings" pitchFamily="2" charset="2"/>
              <a:buChar char="q"/>
            </a:pPr>
            <a:r>
              <a:rPr lang="es-ES" dirty="0" smtClean="0">
                <a:solidFill>
                  <a:schemeClr val="bg1"/>
                </a:solidFill>
                <a:latin typeface="Aharoni" pitchFamily="2" charset="-79"/>
                <a:cs typeface="Aharoni" pitchFamily="2" charset="-79"/>
              </a:rPr>
              <a:t> Instructor: EFR Instructor</a:t>
            </a:r>
          </a:p>
          <a:p>
            <a:endParaRPr lang="es-ES" dirty="0"/>
          </a:p>
        </p:txBody>
      </p:sp>
      <p:sp>
        <p:nvSpPr>
          <p:cNvPr id="10" name="9 CuadroTexto"/>
          <p:cNvSpPr txBox="1"/>
          <p:nvPr/>
        </p:nvSpPr>
        <p:spPr>
          <a:xfrm>
            <a:off x="0" y="116632"/>
            <a:ext cx="6156176" cy="461665"/>
          </a:xfrm>
          <a:prstGeom prst="rect">
            <a:avLst/>
          </a:prstGeom>
          <a:solidFill>
            <a:srgbClr val="27E5F9"/>
          </a:solidFill>
          <a:ln>
            <a:noFill/>
          </a:ln>
        </p:spPr>
        <p:txBody>
          <a:bodyPr wrap="square" rtlCol="0">
            <a:spAutoFit/>
          </a:bodyPr>
          <a:lstStyle/>
          <a:p>
            <a:r>
              <a:rPr lang="es-ES" sz="2400" dirty="0" smtClean="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rPr>
              <a:t>EL CURSO DE INSTRUCTOR</a:t>
            </a:r>
            <a:endParaRPr lang="es-ES" sz="2400" dirty="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endParaRPr>
          </a:p>
        </p:txBody>
      </p:sp>
      <p:sp>
        <p:nvSpPr>
          <p:cNvPr id="11" name="10 Rectángulo"/>
          <p:cNvSpPr/>
          <p:nvPr/>
        </p:nvSpPr>
        <p:spPr>
          <a:xfrm>
            <a:off x="5868144" y="0"/>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5" name="14 Rectángulo"/>
          <p:cNvSpPr/>
          <p:nvPr/>
        </p:nvSpPr>
        <p:spPr>
          <a:xfrm>
            <a:off x="5580112" y="0"/>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9" name="18 Rectángulo"/>
          <p:cNvSpPr/>
          <p:nvPr/>
        </p:nvSpPr>
        <p:spPr>
          <a:xfrm>
            <a:off x="5364088" y="72008"/>
            <a:ext cx="72008" cy="6206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cxnSp>
        <p:nvCxnSpPr>
          <p:cNvPr id="20" name="19 Conector recto"/>
          <p:cNvCxnSpPr/>
          <p:nvPr/>
        </p:nvCxnSpPr>
        <p:spPr>
          <a:xfrm>
            <a:off x="2915816" y="620688"/>
            <a:ext cx="3744416" cy="0"/>
          </a:xfrm>
          <a:prstGeom prst="line">
            <a:avLst/>
          </a:prstGeom>
          <a:ln w="19050">
            <a:solidFill>
              <a:srgbClr val="27E5F9"/>
            </a:solidFill>
          </a:ln>
        </p:spPr>
        <p:style>
          <a:lnRef idx="1">
            <a:schemeClr val="accent1"/>
          </a:lnRef>
          <a:fillRef idx="0">
            <a:schemeClr val="accent1"/>
          </a:fillRef>
          <a:effectRef idx="0">
            <a:schemeClr val="accent1"/>
          </a:effectRef>
          <a:fontRef idx="minor">
            <a:schemeClr val="tx1"/>
          </a:fontRef>
        </p:style>
      </p:cxnSp>
      <p:sp>
        <p:nvSpPr>
          <p:cNvPr id="22" name="21 CuadroTexto"/>
          <p:cNvSpPr txBox="1"/>
          <p:nvPr/>
        </p:nvSpPr>
        <p:spPr>
          <a:xfrm>
            <a:off x="1187624" y="2852936"/>
            <a:ext cx="3600400" cy="1200329"/>
          </a:xfrm>
          <a:prstGeom prst="rect">
            <a:avLst/>
          </a:prstGeom>
          <a:solidFill>
            <a:srgbClr val="27E5F9"/>
          </a:solidFill>
        </p:spPr>
        <p:txBody>
          <a:bodyPr wrap="square" rtlCol="0">
            <a:spAutoFit/>
          </a:bodyPr>
          <a:lstStyle/>
          <a:p>
            <a:pPr algn="ctr"/>
            <a:r>
              <a:rPr lang="es-ES" dirty="0" smtClean="0">
                <a:solidFill>
                  <a:sysClr val="windowText" lastClr="000000"/>
                </a:solidFill>
                <a:latin typeface="Aharoni" pitchFamily="2" charset="-79"/>
                <a:cs typeface="Aharoni" pitchFamily="2" charset="-79"/>
              </a:rPr>
              <a:t>METODOLOGÍA</a:t>
            </a:r>
          </a:p>
          <a:p>
            <a:pPr algn="ctr"/>
            <a:endParaRPr lang="es-ES" dirty="0" smtClean="0">
              <a:solidFill>
                <a:sysClr val="windowText" lastClr="000000"/>
              </a:solidFill>
              <a:latin typeface="Aharoni" pitchFamily="2" charset="-79"/>
              <a:cs typeface="Aharoni" pitchFamily="2" charset="-79"/>
            </a:endParaRPr>
          </a:p>
          <a:p>
            <a:pPr algn="ctr">
              <a:buFont typeface="Wingdings" pitchFamily="2" charset="2"/>
              <a:buChar char="Ø"/>
            </a:pPr>
            <a:r>
              <a:rPr lang="es-ES" dirty="0" smtClean="0">
                <a:solidFill>
                  <a:sysClr val="windowText" lastClr="000000"/>
                </a:solidFill>
                <a:latin typeface="Aharoni" pitchFamily="2" charset="-79"/>
                <a:cs typeface="Aharoni" pitchFamily="2" charset="-79"/>
              </a:rPr>
              <a:t>Porción e-</a:t>
            </a:r>
            <a:r>
              <a:rPr lang="es-ES" dirty="0" err="1" smtClean="0">
                <a:solidFill>
                  <a:sysClr val="windowText" lastClr="000000"/>
                </a:solidFill>
                <a:latin typeface="Aharoni" pitchFamily="2" charset="-79"/>
                <a:cs typeface="Aharoni" pitchFamily="2" charset="-79"/>
              </a:rPr>
              <a:t>Learning</a:t>
            </a:r>
            <a:endParaRPr lang="es-ES" dirty="0" smtClean="0">
              <a:solidFill>
                <a:sysClr val="windowText" lastClr="000000"/>
              </a:solidFill>
              <a:latin typeface="Aharoni" pitchFamily="2" charset="-79"/>
              <a:cs typeface="Aharoni" pitchFamily="2" charset="-79"/>
            </a:endParaRPr>
          </a:p>
          <a:p>
            <a:pPr algn="ctr">
              <a:buFont typeface="Wingdings" pitchFamily="2" charset="2"/>
              <a:buChar char="Ø"/>
            </a:pPr>
            <a:r>
              <a:rPr lang="es-ES" dirty="0" smtClean="0">
                <a:solidFill>
                  <a:sysClr val="windowText" lastClr="000000"/>
                </a:solidFill>
                <a:latin typeface="Aharoni" pitchFamily="2" charset="-79"/>
                <a:cs typeface="Aharoni" pitchFamily="2" charset="-79"/>
              </a:rPr>
              <a:t>Porción Presencial</a:t>
            </a:r>
            <a:endParaRPr lang="es-ES" dirty="0">
              <a:solidFill>
                <a:sysClr val="windowText" lastClr="000000"/>
              </a:solidFill>
              <a:latin typeface="Aharoni" pitchFamily="2" charset="-79"/>
              <a:cs typeface="Aharoni" pitchFamily="2" charset="-79"/>
            </a:endParaRPr>
          </a:p>
        </p:txBody>
      </p:sp>
      <p:sp>
        <p:nvSpPr>
          <p:cNvPr id="23" name="22 CuadroTexto"/>
          <p:cNvSpPr txBox="1"/>
          <p:nvPr/>
        </p:nvSpPr>
        <p:spPr>
          <a:xfrm>
            <a:off x="395536" y="4457343"/>
            <a:ext cx="5328592" cy="2400657"/>
          </a:xfrm>
          <a:prstGeom prst="rect">
            <a:avLst/>
          </a:prstGeom>
          <a:noFill/>
        </p:spPr>
        <p:txBody>
          <a:bodyPr wrap="square" rtlCol="0">
            <a:spAutoFit/>
          </a:bodyPr>
          <a:lstStyle/>
          <a:p>
            <a:r>
              <a:rPr lang="es-ES" dirty="0" smtClean="0">
                <a:solidFill>
                  <a:srgbClr val="27E5F9"/>
                </a:solidFill>
                <a:effectLst>
                  <a:outerShdw blurRad="38100" dist="38100" dir="2700000" algn="tl">
                    <a:srgbClr val="000000">
                      <a:alpha val="43137"/>
                    </a:srgbClr>
                  </a:outerShdw>
                </a:effectLst>
                <a:latin typeface="Aharoni" pitchFamily="2" charset="-79"/>
                <a:cs typeface="Aharoni" pitchFamily="2" charset="-79"/>
              </a:rPr>
              <a:t>PORCION e-</a:t>
            </a:r>
            <a:r>
              <a:rPr lang="es-ES" dirty="0" err="1" smtClean="0">
                <a:solidFill>
                  <a:srgbClr val="27E5F9"/>
                </a:solidFill>
                <a:effectLst>
                  <a:outerShdw blurRad="38100" dist="38100" dir="2700000" algn="tl">
                    <a:srgbClr val="000000">
                      <a:alpha val="43137"/>
                    </a:srgbClr>
                  </a:outerShdw>
                </a:effectLst>
                <a:latin typeface="Aharoni" pitchFamily="2" charset="-79"/>
                <a:cs typeface="Aharoni" pitchFamily="2" charset="-79"/>
              </a:rPr>
              <a:t>Learning</a:t>
            </a:r>
            <a:endParaRPr lang="es-ES" dirty="0" smtClean="0">
              <a:solidFill>
                <a:srgbClr val="27E5F9"/>
              </a:solidFill>
              <a:effectLst>
                <a:outerShdw blurRad="38100" dist="38100" dir="2700000" algn="tl">
                  <a:srgbClr val="000000">
                    <a:alpha val="43137"/>
                  </a:srgbClr>
                </a:outerShdw>
              </a:effectLst>
              <a:latin typeface="Aharoni" pitchFamily="2" charset="-79"/>
              <a:cs typeface="Aharoni" pitchFamily="2" charset="-79"/>
            </a:endParaRPr>
          </a:p>
          <a:p>
            <a:endParaRPr lang="es-ES" sz="1200" dirty="0" smtClean="0">
              <a:solidFill>
                <a:schemeClr val="bg1"/>
              </a:solidFill>
              <a:latin typeface="Aharoni" pitchFamily="2" charset="-79"/>
              <a:cs typeface="Aharoni" pitchFamily="2" charset="-79"/>
            </a:endParaRPr>
          </a:p>
          <a:p>
            <a:r>
              <a:rPr lang="es-ES" sz="1200" dirty="0" smtClean="0">
                <a:solidFill>
                  <a:schemeClr val="bg1"/>
                </a:solidFill>
                <a:latin typeface="Aharoni" pitchFamily="2" charset="-79"/>
                <a:cs typeface="Aharoni" pitchFamily="2" charset="-79"/>
              </a:rPr>
              <a:t>Completar los </a:t>
            </a:r>
            <a:r>
              <a:rPr lang="es-ES" sz="1600" dirty="0" smtClean="0">
                <a:solidFill>
                  <a:schemeClr val="bg1"/>
                </a:solidFill>
                <a:latin typeface="Aharoni" pitchFamily="2" charset="-79"/>
                <a:cs typeface="Aharoni" pitchFamily="2" charset="-79"/>
              </a:rPr>
              <a:t>16 </a:t>
            </a:r>
            <a:r>
              <a:rPr lang="es-ES" sz="1200" dirty="0" smtClean="0">
                <a:solidFill>
                  <a:schemeClr val="bg1"/>
                </a:solidFill>
                <a:latin typeface="Aharoni" pitchFamily="2" charset="-79"/>
                <a:cs typeface="Aharoni" pitchFamily="2" charset="-79"/>
              </a:rPr>
              <a:t>componentes del </a:t>
            </a:r>
            <a:r>
              <a:rPr lang="es-ES" sz="1200" dirty="0" err="1" smtClean="0">
                <a:solidFill>
                  <a:schemeClr val="bg1"/>
                </a:solidFill>
                <a:latin typeface="Aharoni" pitchFamily="2" charset="-79"/>
                <a:cs typeface="Aharoni" pitchFamily="2" charset="-79"/>
              </a:rPr>
              <a:t>curriculo</a:t>
            </a:r>
            <a:r>
              <a:rPr lang="es-ES" sz="1200" dirty="0" smtClean="0">
                <a:solidFill>
                  <a:schemeClr val="bg1"/>
                </a:solidFill>
                <a:latin typeface="Aharoni" pitchFamily="2" charset="-79"/>
                <a:cs typeface="Aharoni" pitchFamily="2" charset="-79"/>
              </a:rPr>
              <a:t> IDC e-</a:t>
            </a:r>
            <a:r>
              <a:rPr lang="es-ES" sz="1200" dirty="0" err="1" smtClean="0">
                <a:solidFill>
                  <a:schemeClr val="bg1"/>
                </a:solidFill>
                <a:latin typeface="Aharoni" pitchFamily="2" charset="-79"/>
                <a:cs typeface="Aharoni" pitchFamily="2" charset="-79"/>
              </a:rPr>
              <a:t>learning</a:t>
            </a:r>
            <a:r>
              <a:rPr lang="es-ES" sz="1200" dirty="0" smtClean="0">
                <a:solidFill>
                  <a:schemeClr val="bg1"/>
                </a:solidFill>
                <a:latin typeface="Aharoni" pitchFamily="2" charset="-79"/>
                <a:cs typeface="Aharoni" pitchFamily="2" charset="-79"/>
              </a:rPr>
              <a:t>.</a:t>
            </a:r>
          </a:p>
          <a:p>
            <a:endParaRPr lang="es-ES" sz="1200" dirty="0" smtClean="0">
              <a:solidFill>
                <a:schemeClr val="bg1"/>
              </a:solidFill>
              <a:latin typeface="Aharoni" pitchFamily="2" charset="-79"/>
              <a:cs typeface="Aharoni" pitchFamily="2" charset="-79"/>
            </a:endParaRPr>
          </a:p>
          <a:p>
            <a:r>
              <a:rPr lang="es-ES" sz="1200" dirty="0" smtClean="0">
                <a:solidFill>
                  <a:schemeClr val="bg1"/>
                </a:solidFill>
                <a:latin typeface="Aharoni" pitchFamily="2" charset="-79"/>
                <a:cs typeface="Aharoni" pitchFamily="2" charset="-79"/>
              </a:rPr>
              <a:t>Una vez realizas tu inscripción al Curso de Instructor recibirás todos los materiales </a:t>
            </a:r>
            <a:r>
              <a:rPr lang="es-ES" sz="1200" dirty="0" err="1" smtClean="0">
                <a:solidFill>
                  <a:schemeClr val="bg1"/>
                </a:solidFill>
                <a:latin typeface="Aharoni" pitchFamily="2" charset="-79"/>
                <a:cs typeface="Aharoni" pitchFamily="2" charset="-79"/>
              </a:rPr>
              <a:t>on</a:t>
            </a:r>
            <a:r>
              <a:rPr lang="es-ES" sz="1200" dirty="0" smtClean="0">
                <a:solidFill>
                  <a:schemeClr val="bg1"/>
                </a:solidFill>
                <a:latin typeface="Aharoni" pitchFamily="2" charset="-79"/>
                <a:cs typeface="Aharoni" pitchFamily="2" charset="-79"/>
              </a:rPr>
              <a:t> line para que puedas acceder a la teoría y estudiar los 16 </a:t>
            </a:r>
            <a:r>
              <a:rPr lang="es-ES" sz="1200" dirty="0" err="1" smtClean="0">
                <a:solidFill>
                  <a:schemeClr val="bg1"/>
                </a:solidFill>
                <a:latin typeface="Aharoni" pitchFamily="2" charset="-79"/>
                <a:cs typeface="Aharoni" pitchFamily="2" charset="-79"/>
              </a:rPr>
              <a:t>compomentes</a:t>
            </a:r>
            <a:r>
              <a:rPr lang="es-ES" sz="1200" dirty="0" smtClean="0">
                <a:solidFill>
                  <a:schemeClr val="bg1"/>
                </a:solidFill>
                <a:latin typeface="Aharoni" pitchFamily="2" charset="-79"/>
                <a:cs typeface="Aharoni" pitchFamily="2" charset="-79"/>
              </a:rPr>
              <a:t> por autoestudio. </a:t>
            </a:r>
          </a:p>
          <a:p>
            <a:endParaRPr lang="es-ES" sz="1200" dirty="0" smtClean="0">
              <a:solidFill>
                <a:schemeClr val="bg1"/>
              </a:solidFill>
              <a:latin typeface="Aharoni" pitchFamily="2" charset="-79"/>
              <a:cs typeface="Aharoni" pitchFamily="2" charset="-79"/>
            </a:endParaRPr>
          </a:p>
          <a:p>
            <a:r>
              <a:rPr lang="es-ES" sz="1200" dirty="0" smtClean="0">
                <a:solidFill>
                  <a:schemeClr val="bg1"/>
                </a:solidFill>
                <a:latin typeface="Aharoni" pitchFamily="2" charset="-79"/>
                <a:cs typeface="Aharoni" pitchFamily="2" charset="-79"/>
              </a:rPr>
              <a:t>Lo ideal es comenzar con la porción e-</a:t>
            </a:r>
            <a:r>
              <a:rPr lang="es-ES" sz="1200" dirty="0" err="1" smtClean="0">
                <a:solidFill>
                  <a:schemeClr val="bg1"/>
                </a:solidFill>
                <a:latin typeface="Aharoni" pitchFamily="2" charset="-79"/>
                <a:cs typeface="Aharoni" pitchFamily="2" charset="-79"/>
              </a:rPr>
              <a:t>learning</a:t>
            </a:r>
            <a:r>
              <a:rPr lang="es-ES" sz="1200" dirty="0" smtClean="0">
                <a:solidFill>
                  <a:schemeClr val="bg1"/>
                </a:solidFill>
                <a:latin typeface="Aharoni" pitchFamily="2" charset="-79"/>
                <a:cs typeface="Aharoni" pitchFamily="2" charset="-79"/>
              </a:rPr>
              <a:t> del IDC entre </a:t>
            </a:r>
            <a:r>
              <a:rPr lang="es-ES" sz="1600" dirty="0" smtClean="0">
                <a:solidFill>
                  <a:schemeClr val="bg1"/>
                </a:solidFill>
                <a:latin typeface="Aharoni" pitchFamily="2" charset="-79"/>
                <a:cs typeface="Aharoni" pitchFamily="2" charset="-79"/>
              </a:rPr>
              <a:t>15</a:t>
            </a:r>
            <a:r>
              <a:rPr lang="es-ES" sz="1200" dirty="0" smtClean="0">
                <a:solidFill>
                  <a:schemeClr val="bg1"/>
                </a:solidFill>
                <a:latin typeface="Aharoni" pitchFamily="2" charset="-79"/>
                <a:cs typeface="Aharoni" pitchFamily="2" charset="-79"/>
              </a:rPr>
              <a:t> y </a:t>
            </a:r>
            <a:r>
              <a:rPr lang="es-ES" sz="1600" dirty="0" smtClean="0">
                <a:solidFill>
                  <a:schemeClr val="bg1"/>
                </a:solidFill>
                <a:latin typeface="Aharoni" pitchFamily="2" charset="-79"/>
                <a:cs typeface="Aharoni" pitchFamily="2" charset="-79"/>
              </a:rPr>
              <a:t>30</a:t>
            </a:r>
            <a:r>
              <a:rPr lang="es-ES" sz="1200" dirty="0" smtClean="0">
                <a:solidFill>
                  <a:schemeClr val="bg1"/>
                </a:solidFill>
                <a:latin typeface="Aharoni" pitchFamily="2" charset="-79"/>
                <a:cs typeface="Aharoni" pitchFamily="2" charset="-79"/>
              </a:rPr>
              <a:t> días antes de comenzar la porción presencial.</a:t>
            </a:r>
          </a:p>
          <a:p>
            <a:endParaRPr lang="es-ES" sz="1200" dirty="0">
              <a:solidFill>
                <a:schemeClr val="bg1"/>
              </a:solidFill>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781236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ts val="1950"/>
              </a:spcAft>
            </a:pPr>
            <a:endParaRPr kumimoji="0" lang="es-ES" b="0" i="0" u="none" strike="noStrike" cap="none" normalizeH="0" baseline="0" dirty="0" smtClean="0">
              <a:ln>
                <a:noFill/>
              </a:ln>
              <a:solidFill>
                <a:srgbClr val="404040"/>
              </a:solidFill>
              <a:effectLst/>
              <a:latin typeface="Ubuntu" charset="0"/>
              <a:cs typeface="Arial" pitchFamily="34" charset="0"/>
            </a:endParaRPr>
          </a:p>
        </p:txBody>
      </p:sp>
      <p:pic>
        <p:nvPicPr>
          <p:cNvPr id="2051" name="Picture 3"/>
          <p:cNvPicPr>
            <a:picLocks noChangeAspect="1" noChangeArrowheads="1"/>
          </p:cNvPicPr>
          <p:nvPr/>
        </p:nvPicPr>
        <p:blipFill>
          <a:blip r:embed="rId2" cstate="print"/>
          <a:srcRect/>
          <a:stretch>
            <a:fillRect/>
          </a:stretch>
        </p:blipFill>
        <p:spPr bwMode="auto">
          <a:xfrm>
            <a:off x="6156176" y="0"/>
            <a:ext cx="2987824" cy="6858000"/>
          </a:xfrm>
          <a:prstGeom prst="rect">
            <a:avLst/>
          </a:prstGeom>
          <a:noFill/>
          <a:ln w="9525">
            <a:noFill/>
            <a:miter lim="800000"/>
            <a:headEnd/>
            <a:tailEnd/>
          </a:ln>
        </p:spPr>
      </p:pic>
      <p:cxnSp>
        <p:nvCxnSpPr>
          <p:cNvPr id="12" name="11 Conector recto"/>
          <p:cNvCxnSpPr/>
          <p:nvPr/>
        </p:nvCxnSpPr>
        <p:spPr>
          <a:xfrm>
            <a:off x="1763688" y="404664"/>
            <a:ext cx="4032448" cy="0"/>
          </a:xfrm>
          <a:prstGeom prst="line">
            <a:avLst/>
          </a:prstGeom>
          <a:ln w="19050">
            <a:solidFill>
              <a:srgbClr val="27E5F9"/>
            </a:solidFill>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4499992" y="44624"/>
            <a:ext cx="4032448" cy="400110"/>
          </a:xfrm>
          <a:prstGeom prst="rect">
            <a:avLst/>
          </a:prstGeom>
          <a:noFill/>
        </p:spPr>
        <p:txBody>
          <a:bodyPr wrap="square" rtlCol="0">
            <a:spAutoFit/>
          </a:bodyPr>
          <a:lstStyle/>
          <a:p>
            <a:r>
              <a:rPr lang="es-ES" sz="2000" dirty="0" smtClean="0">
                <a:solidFill>
                  <a:schemeClr val="bg1"/>
                </a:solidFill>
                <a:latin typeface="Aharoni" pitchFamily="2" charset="-79"/>
                <a:cs typeface="Aharoni" pitchFamily="2" charset="-79"/>
              </a:rPr>
              <a:t>EL CURSO</a:t>
            </a:r>
            <a:endParaRPr lang="es-ES" sz="2000" dirty="0">
              <a:solidFill>
                <a:schemeClr val="bg1"/>
              </a:solidFill>
              <a:latin typeface="Aharoni" pitchFamily="2" charset="-79"/>
              <a:cs typeface="Aharoni" pitchFamily="2" charset="-79"/>
            </a:endParaRPr>
          </a:p>
        </p:txBody>
      </p:sp>
      <p:sp>
        <p:nvSpPr>
          <p:cNvPr id="17" name="16 CuadroTexto"/>
          <p:cNvSpPr txBox="1"/>
          <p:nvPr/>
        </p:nvSpPr>
        <p:spPr>
          <a:xfrm>
            <a:off x="467544" y="2852936"/>
            <a:ext cx="5256584" cy="3754874"/>
          </a:xfrm>
          <a:prstGeom prst="rect">
            <a:avLst/>
          </a:prstGeom>
          <a:noFill/>
        </p:spPr>
        <p:txBody>
          <a:bodyPr wrap="square" rtlCol="0">
            <a:spAutoFit/>
          </a:bodyPr>
          <a:lstStyle/>
          <a:p>
            <a:pPr algn="just" fontAlgn="base"/>
            <a:r>
              <a:rPr lang="es-ES" sz="1600" dirty="0" smtClean="0">
                <a:solidFill>
                  <a:schemeClr val="bg1"/>
                </a:solidFill>
                <a:latin typeface="Aharoni" pitchFamily="2" charset="-79"/>
                <a:cs typeface="Aharoni" pitchFamily="2" charset="-79"/>
              </a:rPr>
              <a:t>El curso se compone de:</a:t>
            </a:r>
          </a:p>
          <a:p>
            <a:pPr algn="just" fontAlgn="base"/>
            <a:endParaRPr lang="es-ES" sz="1600" dirty="0" smtClean="0">
              <a:solidFill>
                <a:schemeClr val="bg1"/>
              </a:solidFill>
              <a:latin typeface="Aharoni" pitchFamily="2" charset="-79"/>
              <a:cs typeface="Aharoni" pitchFamily="2" charset="-79"/>
            </a:endParaRPr>
          </a:p>
          <a:p>
            <a:pPr algn="just" fontAlgn="base">
              <a:buFont typeface="Wingdings" pitchFamily="2" charset="2"/>
              <a:buChar char="Ø"/>
            </a:pPr>
            <a:r>
              <a:rPr lang="es-ES" sz="1600" dirty="0" smtClean="0">
                <a:solidFill>
                  <a:schemeClr val="bg1"/>
                </a:solidFill>
                <a:latin typeface="Aharoni" pitchFamily="2" charset="-79"/>
                <a:cs typeface="Aharoni" pitchFamily="2" charset="-79"/>
              </a:rPr>
              <a:t>Presentaciones académicas en el aula</a:t>
            </a:r>
          </a:p>
          <a:p>
            <a:pPr algn="just" fontAlgn="base">
              <a:buFont typeface="Wingdings" pitchFamily="2" charset="2"/>
              <a:buChar char="Ø"/>
            </a:pPr>
            <a:r>
              <a:rPr lang="es-ES" sz="1600" dirty="0" smtClean="0">
                <a:solidFill>
                  <a:schemeClr val="bg1"/>
                </a:solidFill>
                <a:latin typeface="Aharoni" pitchFamily="2" charset="-79"/>
                <a:cs typeface="Aharoni" pitchFamily="2" charset="-79"/>
              </a:rPr>
              <a:t>Clases prácticas en piscina.</a:t>
            </a:r>
          </a:p>
          <a:p>
            <a:pPr algn="just" fontAlgn="base">
              <a:buFont typeface="Wingdings" pitchFamily="2" charset="2"/>
              <a:buChar char="Ø"/>
            </a:pPr>
            <a:r>
              <a:rPr lang="es-ES" sz="1600" dirty="0" smtClean="0">
                <a:solidFill>
                  <a:schemeClr val="bg1"/>
                </a:solidFill>
                <a:latin typeface="Aharoni" pitchFamily="2" charset="-79"/>
                <a:cs typeface="Aharoni" pitchFamily="2" charset="-79"/>
              </a:rPr>
              <a:t>Clases prácticas en el mar </a:t>
            </a:r>
          </a:p>
          <a:p>
            <a:pPr algn="just" fontAlgn="base">
              <a:buFont typeface="Wingdings" pitchFamily="2" charset="2"/>
              <a:buChar char="Ø"/>
            </a:pPr>
            <a:r>
              <a:rPr lang="es-ES" sz="1600" dirty="0" smtClean="0">
                <a:solidFill>
                  <a:schemeClr val="bg1"/>
                </a:solidFill>
                <a:latin typeface="Aharoni" pitchFamily="2" charset="-79"/>
                <a:cs typeface="Aharoni" pitchFamily="2" charset="-79"/>
              </a:rPr>
              <a:t>Talleres. </a:t>
            </a:r>
          </a:p>
          <a:p>
            <a:pPr algn="just" fontAlgn="base">
              <a:buFont typeface="Wingdings" pitchFamily="2" charset="2"/>
              <a:buChar char="Ø"/>
            </a:pPr>
            <a:endParaRPr lang="es-ES" sz="1600" dirty="0" smtClean="0">
              <a:solidFill>
                <a:schemeClr val="bg1"/>
              </a:solidFill>
              <a:latin typeface="Aharoni" pitchFamily="2" charset="-79"/>
              <a:cs typeface="Aharoni" pitchFamily="2" charset="-79"/>
            </a:endParaRPr>
          </a:p>
          <a:p>
            <a:pPr algn="just" fontAlgn="base"/>
            <a:endParaRPr lang="es-ES" sz="1600" dirty="0" smtClean="0">
              <a:solidFill>
                <a:schemeClr val="bg1"/>
              </a:solidFill>
              <a:latin typeface="Aharoni" pitchFamily="2" charset="-79"/>
              <a:cs typeface="Aharoni" pitchFamily="2" charset="-79"/>
            </a:endParaRPr>
          </a:p>
          <a:p>
            <a:pPr algn="just" fontAlgn="base"/>
            <a:r>
              <a:rPr lang="es-ES" sz="1600" dirty="0" smtClean="0">
                <a:solidFill>
                  <a:schemeClr val="bg1"/>
                </a:solidFill>
                <a:latin typeface="Aharoni" pitchFamily="2" charset="-79"/>
                <a:cs typeface="Aharoni" pitchFamily="2" charset="-79"/>
              </a:rPr>
              <a:t>Durante todo el curso tendrás a tu disposición todos los elementos para que puedas tomar té (de varios tipos) café, o bien coger bebidas frescas del frigo. También solemos tener palomitas, galletas y otras pequeñas sorpresitas para ir pasando las horas con mayor comodidad. </a:t>
            </a:r>
            <a:r>
              <a:rPr lang="es-ES" sz="1600" b="1" dirty="0" smtClean="0">
                <a:solidFill>
                  <a:srgbClr val="27E5F9"/>
                </a:solidFill>
                <a:latin typeface="Aharoni" pitchFamily="2" charset="-79"/>
                <a:cs typeface="Aharoni" pitchFamily="2" charset="-79"/>
              </a:rPr>
              <a:t>Todo sin coste para ti</a:t>
            </a:r>
            <a:endParaRPr lang="es-ES" sz="1600" dirty="0" smtClean="0">
              <a:solidFill>
                <a:srgbClr val="27E5F9"/>
              </a:solidFill>
              <a:latin typeface="Aharoni" pitchFamily="2" charset="-79"/>
              <a:cs typeface="Aharoni" pitchFamily="2" charset="-79"/>
            </a:endParaRPr>
          </a:p>
          <a:p>
            <a:pPr algn="just"/>
            <a:endParaRPr lang="es-ES" sz="1400" dirty="0">
              <a:solidFill>
                <a:schemeClr val="bg1"/>
              </a:solidFill>
              <a:latin typeface="Aharoni" pitchFamily="2" charset="-79"/>
              <a:cs typeface="Aharoni" pitchFamily="2" charset="-79"/>
            </a:endParaRPr>
          </a:p>
        </p:txBody>
      </p:sp>
      <p:sp>
        <p:nvSpPr>
          <p:cNvPr id="10" name="9 CuadroTexto"/>
          <p:cNvSpPr txBox="1"/>
          <p:nvPr/>
        </p:nvSpPr>
        <p:spPr>
          <a:xfrm>
            <a:off x="0" y="116632"/>
            <a:ext cx="6156176" cy="461665"/>
          </a:xfrm>
          <a:prstGeom prst="rect">
            <a:avLst/>
          </a:prstGeom>
          <a:solidFill>
            <a:srgbClr val="27E5F9"/>
          </a:solidFill>
          <a:ln>
            <a:noFill/>
          </a:ln>
        </p:spPr>
        <p:txBody>
          <a:bodyPr wrap="square" rtlCol="0">
            <a:spAutoFit/>
          </a:bodyPr>
          <a:lstStyle/>
          <a:p>
            <a:r>
              <a:rPr lang="es-ES" sz="2400" dirty="0" smtClean="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rPr>
              <a:t>EL CURSO DE INSTRUCTOR</a:t>
            </a:r>
            <a:endParaRPr lang="es-ES" sz="2400" dirty="0">
              <a:ln w="18415" cmpd="sng">
                <a:noFill/>
                <a:prstDash val="solid"/>
              </a:ln>
              <a:solidFill>
                <a:schemeClr val="tx1">
                  <a:lumMod val="95000"/>
                  <a:lumOff val="5000"/>
                </a:schemeClr>
              </a:solidFill>
              <a:effectLst>
                <a:outerShdw blurRad="63500" dir="3600000" algn="tl" rotWithShape="0">
                  <a:srgbClr val="000000">
                    <a:alpha val="70000"/>
                  </a:srgbClr>
                </a:outerShdw>
              </a:effectLst>
              <a:latin typeface="Aharoni" pitchFamily="2" charset="-79"/>
              <a:cs typeface="Aharoni" pitchFamily="2" charset="-79"/>
            </a:endParaRPr>
          </a:p>
        </p:txBody>
      </p:sp>
      <p:sp>
        <p:nvSpPr>
          <p:cNvPr id="11" name="10 Rectángulo"/>
          <p:cNvSpPr/>
          <p:nvPr/>
        </p:nvSpPr>
        <p:spPr>
          <a:xfrm>
            <a:off x="5868144" y="0"/>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5" name="14 Rectángulo"/>
          <p:cNvSpPr/>
          <p:nvPr/>
        </p:nvSpPr>
        <p:spPr>
          <a:xfrm>
            <a:off x="5580112" y="0"/>
            <a:ext cx="72008" cy="720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9" name="18 Rectángulo"/>
          <p:cNvSpPr/>
          <p:nvPr/>
        </p:nvSpPr>
        <p:spPr>
          <a:xfrm>
            <a:off x="5364088" y="72008"/>
            <a:ext cx="72008" cy="6206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cxnSp>
        <p:nvCxnSpPr>
          <p:cNvPr id="20" name="19 Conector recto"/>
          <p:cNvCxnSpPr/>
          <p:nvPr/>
        </p:nvCxnSpPr>
        <p:spPr>
          <a:xfrm>
            <a:off x="539552" y="1412776"/>
            <a:ext cx="3744416" cy="0"/>
          </a:xfrm>
          <a:prstGeom prst="line">
            <a:avLst/>
          </a:prstGeom>
          <a:ln w="19050">
            <a:solidFill>
              <a:srgbClr val="27E5F9"/>
            </a:solidFill>
          </a:ln>
        </p:spPr>
        <p:style>
          <a:lnRef idx="1">
            <a:schemeClr val="accent1"/>
          </a:lnRef>
          <a:fillRef idx="0">
            <a:schemeClr val="accent1"/>
          </a:fillRef>
          <a:effectRef idx="0">
            <a:schemeClr val="accent1"/>
          </a:effectRef>
          <a:fontRef idx="minor">
            <a:schemeClr val="tx1"/>
          </a:fontRef>
        </p:style>
      </p:cxnSp>
      <p:sp>
        <p:nvSpPr>
          <p:cNvPr id="21" name="20 Rectángulo"/>
          <p:cNvSpPr/>
          <p:nvPr/>
        </p:nvSpPr>
        <p:spPr>
          <a:xfrm>
            <a:off x="395536" y="980728"/>
            <a:ext cx="2608406" cy="369332"/>
          </a:xfrm>
          <a:prstGeom prst="rect">
            <a:avLst/>
          </a:prstGeom>
        </p:spPr>
        <p:txBody>
          <a:bodyPr wrap="none">
            <a:spAutoFit/>
          </a:bodyPr>
          <a:lstStyle/>
          <a:p>
            <a:r>
              <a:rPr lang="es-ES" dirty="0" smtClean="0">
                <a:solidFill>
                  <a:srgbClr val="27E5F9"/>
                </a:solidFill>
                <a:effectLst>
                  <a:outerShdw blurRad="38100" dist="38100" dir="2700000" algn="tl">
                    <a:srgbClr val="000000">
                      <a:alpha val="43137"/>
                    </a:srgbClr>
                  </a:outerShdw>
                </a:effectLst>
                <a:latin typeface="Aharoni" pitchFamily="2" charset="-79"/>
                <a:cs typeface="Aharoni" pitchFamily="2" charset="-79"/>
              </a:rPr>
              <a:t>PORCION PRESENCIAL</a:t>
            </a:r>
          </a:p>
        </p:txBody>
      </p:sp>
      <p:sp>
        <p:nvSpPr>
          <p:cNvPr id="22" name="21 CuadroTexto"/>
          <p:cNvSpPr txBox="1"/>
          <p:nvPr/>
        </p:nvSpPr>
        <p:spPr>
          <a:xfrm>
            <a:off x="683568" y="1628800"/>
            <a:ext cx="4752528" cy="954107"/>
          </a:xfrm>
          <a:prstGeom prst="rect">
            <a:avLst/>
          </a:prstGeom>
          <a:noFill/>
        </p:spPr>
        <p:txBody>
          <a:bodyPr wrap="square" rtlCol="0">
            <a:spAutoFit/>
          </a:bodyPr>
          <a:lstStyle/>
          <a:p>
            <a:pPr algn="ctr"/>
            <a:r>
              <a:rPr lang="es-ES" dirty="0" smtClean="0">
                <a:solidFill>
                  <a:schemeClr val="bg1"/>
                </a:solidFill>
                <a:latin typeface="Aharoni" pitchFamily="2" charset="-79"/>
                <a:cs typeface="Aharoni" pitchFamily="2" charset="-79"/>
              </a:rPr>
              <a:t>La porción presencial es un curso intensivo que se realiza en ocho días alrededor de </a:t>
            </a:r>
            <a:r>
              <a:rPr lang="es-ES" sz="2000" dirty="0" smtClean="0">
                <a:solidFill>
                  <a:schemeClr val="bg1"/>
                </a:solidFill>
                <a:latin typeface="Aharoni" pitchFamily="2" charset="-79"/>
                <a:cs typeface="Aharoni" pitchFamily="2" charset="-79"/>
              </a:rPr>
              <a:t>8/9 </a:t>
            </a:r>
            <a:r>
              <a:rPr lang="es-ES" dirty="0" smtClean="0">
                <a:solidFill>
                  <a:schemeClr val="bg1"/>
                </a:solidFill>
                <a:latin typeface="Aharoni" pitchFamily="2" charset="-79"/>
                <a:cs typeface="Aharoni" pitchFamily="2" charset="-79"/>
              </a:rPr>
              <a:t>horas por día.</a:t>
            </a:r>
            <a:endParaRPr lang="es-ES" dirty="0">
              <a:solidFill>
                <a:schemeClr val="bg1"/>
              </a:solidFill>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668</TotalTime>
  <Words>2251</Words>
  <Application>Microsoft Office PowerPoint</Application>
  <PresentationFormat>Presentación en pantalla (4:3)</PresentationFormat>
  <Paragraphs>248</Paragraphs>
  <Slides>18</Slides>
  <Notes>0</Notes>
  <HiddenSlides>0</HiddenSlides>
  <MMClips>0</MMClips>
  <ScaleCrop>false</ScaleCrop>
  <HeadingPairs>
    <vt:vector size="4" baseType="variant">
      <vt:variant>
        <vt:lpstr>Tema</vt:lpstr>
      </vt:variant>
      <vt:variant>
        <vt:i4>1</vt:i4>
      </vt:variant>
      <vt:variant>
        <vt:lpstr>Títulos de diapositiva</vt:lpstr>
      </vt:variant>
      <vt:variant>
        <vt:i4>18</vt:i4>
      </vt:variant>
    </vt:vector>
  </HeadingPairs>
  <TitlesOfParts>
    <vt:vector size="19"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Aquatours</dc:creator>
  <cp:lastModifiedBy>Aquatours</cp:lastModifiedBy>
  <cp:revision>186</cp:revision>
  <dcterms:created xsi:type="dcterms:W3CDTF">2023-01-16T17:33:54Z</dcterms:created>
  <dcterms:modified xsi:type="dcterms:W3CDTF">2025-06-22T07:05:48Z</dcterms:modified>
</cp:coreProperties>
</file>